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0" r:id="rId3"/>
    <p:sldId id="286" r:id="rId4"/>
    <p:sldId id="358" r:id="rId5"/>
    <p:sldId id="291" r:id="rId6"/>
    <p:sldId id="308" r:id="rId7"/>
    <p:sldId id="310" r:id="rId8"/>
    <p:sldId id="299" r:id="rId9"/>
    <p:sldId id="311" r:id="rId10"/>
    <p:sldId id="312" r:id="rId11"/>
    <p:sldId id="303" r:id="rId12"/>
    <p:sldId id="360" r:id="rId13"/>
    <p:sldId id="314" r:id="rId14"/>
    <p:sldId id="320" r:id="rId15"/>
    <p:sldId id="319" r:id="rId16"/>
    <p:sldId id="321" r:id="rId17"/>
    <p:sldId id="317" r:id="rId18"/>
    <p:sldId id="323" r:id="rId19"/>
    <p:sldId id="326" r:id="rId20"/>
    <p:sldId id="325" r:id="rId21"/>
    <p:sldId id="315" r:id="rId22"/>
    <p:sldId id="316" r:id="rId23"/>
    <p:sldId id="313" r:id="rId24"/>
    <p:sldId id="331" r:id="rId25"/>
    <p:sldId id="332" r:id="rId26"/>
    <p:sldId id="333" r:id="rId27"/>
    <p:sldId id="343" r:id="rId28"/>
    <p:sldId id="334" r:id="rId29"/>
    <p:sldId id="353" r:id="rId30"/>
    <p:sldId id="336" r:id="rId31"/>
    <p:sldId id="337" r:id="rId32"/>
    <p:sldId id="35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4</c:v>
                </c:pt>
                <c:pt idx="5">
                  <c:v>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8.2000000000000011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AB437-2654-4420-AE5E-E07CB6BD1B8E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497F6-63BE-4004-8CDE-D5C18EFC0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97F6-63BE-4004-8CDE-D5C18EFC04A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Ирина\фоны\белый\fon-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эмблем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214290"/>
            <a:ext cx="1000132" cy="8001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357166"/>
            <a:ext cx="4786330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chemeClr val="bg1"/>
                </a:solidFill>
              </a:rPr>
              <a:t>ГБУЗ «ГОРОДСКАЯ ДЕТСКАЯ ПОЛИКЛИНИКА»</a:t>
            </a:r>
            <a:endParaRPr lang="ru-RU" b="1" dirty="0"/>
          </a:p>
        </p:txBody>
      </p:sp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785786" y="1071546"/>
            <a:ext cx="7772400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Тема доклада: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«Заболевания желудочно-кишечного тракта у школьников: причины, методы профилактики»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 descr="D:\Ирина\презентации\Заболевания жкт у школьников, причины, профилактика\фото\24.jpg"/>
          <p:cNvPicPr>
            <a:picLocks noChangeAspect="1" noChangeArrowheads="1"/>
          </p:cNvPicPr>
          <p:nvPr/>
        </p:nvPicPr>
        <p:blipFill>
          <a:blip r:embed="rId4"/>
          <a:srcRect r="20807"/>
          <a:stretch>
            <a:fillRect/>
          </a:stretch>
        </p:blipFill>
        <p:spPr bwMode="auto">
          <a:xfrm>
            <a:off x="6429388" y="3714752"/>
            <a:ext cx="2357454" cy="1451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7" name="Picture 7" descr="D:\Ирина\презентации\Заболевания жкт у школьников, причины, профилактика\фото\240_F_147159969_Be7WQhZ7sOg2K9tsovGX3UoMzlojnCb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3143248"/>
            <a:ext cx="2145286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9" name="Picture 9" descr="D:\Ирина\презентации\Заболевания жкт у школьников, причины, профилактика\фото\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3714752"/>
            <a:ext cx="2120070" cy="1414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0" name="Picture 10" descr="D:\Ирина\презентации\Заболевания жкт у школьников, причины, профилактика\фото\5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3214686"/>
            <a:ext cx="2128485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929322" y="535782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Докладчик: Рагимова Л.А.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заведующая отделением медицинской помощи обучающимся (ОМПО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42844" y="1357298"/>
            <a:ext cx="4357718" cy="5286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785794"/>
            <a:ext cx="8286808" cy="357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785794"/>
            <a:ext cx="86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ХАРАКТЕРИСТИКА ОСНОВНЫХ  ЗАБОЛЕВАНИЙ ОРГАНОВ ПИЩЕВАРЕНИЯ У ШКОЛЬНИКОВ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1357298"/>
            <a:ext cx="421484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ХОЛЕЦИСТИТ - воспалительное заболевание желчевыводящих путей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ПРИЧИНЫ ВОЗНИКНОВЕНИЯ: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Хроническая инфекция  (тонзиллит, гайморит, кариес)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Кишечная инфекция(кишечная палочка, стрептококки, стафилококки и др.)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 Острая инфекция (грипп, скарлатина, ангина)</a:t>
            </a:r>
          </a:p>
          <a:p>
            <a:pPr>
              <a:buFont typeface="Wingdings" pitchFamily="2" charset="2"/>
              <a:buChar char="ü"/>
            </a:pPr>
            <a:r>
              <a:rPr lang="ru-RU" sz="1600" b="1" u="sng" dirty="0" smtClean="0">
                <a:solidFill>
                  <a:srgbClr val="C00000"/>
                </a:solidFill>
              </a:rPr>
              <a:t>Неправильное питание 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СИМПТОМАТИКА: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-приступообразные боли в правой половине живота, отдающие в правое плечо, лопатку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-горечь во рту, сниженный аппетит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-тошнота и рвота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-неустойчивый стул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-озноб и повышение температуры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-неприятные ощущения после еды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9219" name="Picture 3" descr="D:\Ирина\презентации\Заболевания жкт у школьников, причины, профилактика\фото\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4518624"/>
            <a:ext cx="4071966" cy="2221605"/>
          </a:xfrm>
          <a:prstGeom prst="rect">
            <a:avLst/>
          </a:prstGeom>
          <a:noFill/>
        </p:spPr>
      </p:pic>
      <p:pic>
        <p:nvPicPr>
          <p:cNvPr id="9218" name="Picture 2" descr="D:\Ирина\презентации\Заболевания жкт у школьников, причины, профилактика\фото\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357298"/>
            <a:ext cx="4214843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714876" y="4429132"/>
            <a:ext cx="4214842" cy="2286016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pic>
        <p:nvPicPr>
          <p:cNvPr id="13" name="Picture 2" descr="D:\Ирина\презентации\Заболевания жкт у школьников, причины, профилактика\фото\2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3429000"/>
            <a:ext cx="789109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7224" y="214290"/>
            <a:ext cx="785818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214290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1214422"/>
            <a:ext cx="4143404" cy="5357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282" y="1214422"/>
            <a:ext cx="40719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ПАНКРЕАТИТ - воспаление поджелудочной железы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Ферменты, выделяемой железой, не выбрасываются в двенадцатиперстную кишку, а активизируются в самой железе и начинают разрушать её.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 Ферменты и токсины, которые при этом выделяются, часто сбрасываются в кровоток и могут серьёзно повредить другие органы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b="1" dirty="0" smtClean="0">
                <a:solidFill>
                  <a:schemeClr val="tx2"/>
                </a:solidFill>
              </a:rPr>
              <a:t>ПРИЧИНЫ ВОЗНИКНОВЕНИЯ: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</a:rPr>
              <a:t>несбалансированное питание, переедание</a:t>
            </a:r>
            <a:endParaRPr lang="ru-RU" sz="16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 бактериальные и вирусные инфекции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СИМПТОМАТИКА: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-боли в </a:t>
            </a:r>
            <a:r>
              <a:rPr lang="ru-RU" sz="1600" dirty="0" err="1" smtClean="0">
                <a:solidFill>
                  <a:schemeClr val="tx2"/>
                </a:solidFill>
              </a:rPr>
              <a:t>эпигастрии</a:t>
            </a:r>
            <a:r>
              <a:rPr lang="ru-RU" sz="1600" dirty="0" smtClean="0">
                <a:solidFill>
                  <a:schemeClr val="tx2"/>
                </a:solidFill>
              </a:rPr>
              <a:t>, </a:t>
            </a:r>
            <a:r>
              <a:rPr lang="ru-RU" sz="1600" dirty="0" err="1" smtClean="0">
                <a:solidFill>
                  <a:schemeClr val="tx2"/>
                </a:solidFill>
              </a:rPr>
              <a:t>в</a:t>
            </a:r>
            <a:r>
              <a:rPr lang="ru-RU" sz="1600" dirty="0" smtClean="0">
                <a:solidFill>
                  <a:schemeClr val="tx2"/>
                </a:solidFill>
              </a:rPr>
              <a:t> левом подреберье ,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по всему животу, отдающие в поясницу, спину, левую руку.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-отвращение к еде, тошнота, рвота , метеоризм, запоры.</a:t>
            </a:r>
          </a:p>
        </p:txBody>
      </p:sp>
      <p:pic>
        <p:nvPicPr>
          <p:cNvPr id="3074" name="Picture 2" descr="D:\Ирина\презентации\Заболевания жкт у школьников, причины, профилактика\фото\панкреати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357562"/>
            <a:ext cx="4357750" cy="271464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500562" y="3143248"/>
            <a:ext cx="4429156" cy="3357586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pic>
        <p:nvPicPr>
          <p:cNvPr id="3075" name="Picture 3" descr="D:\Ирина\презентации\Заболевания жкт у школьников, причины, профилактика\фото\ponos-i-boli-v-zhivote-u-rebenka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214422"/>
            <a:ext cx="4415097" cy="1790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 descr="D:\Ирина\презентации\Заболевания жкт у школьников, причины, профилактика\фото\2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3429000"/>
            <a:ext cx="714380" cy="58205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714356"/>
            <a:ext cx="8286808" cy="357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714356"/>
            <a:ext cx="8215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ХАРАКТЕРИСТИКА ОСНОВНЫХ  ЗАБОЛЕВАНИЙ ОРГАНОВ ПИЩЕВАРЕНИЯ У ШКОЛЬНИКОВ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1285860"/>
            <a:ext cx="4572032" cy="542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-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034" y="1348800"/>
            <a:ext cx="44291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C00000"/>
                </a:solidFill>
              </a:rPr>
              <a:t>Острые кишечные инфекции.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b="1" u="sng" dirty="0" smtClean="0">
                <a:solidFill>
                  <a:schemeClr val="tx2"/>
                </a:solidFill>
              </a:rPr>
              <a:t>ПРИЧИНЫ ВОЗНИКНОВЕНИЯ: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Пищевые токсины,     вирусы( </a:t>
            </a:r>
            <a:r>
              <a:rPr lang="ru-RU" sz="1600" dirty="0" err="1" smtClean="0">
                <a:solidFill>
                  <a:schemeClr val="tx2"/>
                </a:solidFill>
              </a:rPr>
              <a:t>ротовирусы</a:t>
            </a:r>
            <a:r>
              <a:rPr lang="ru-RU" sz="1600" dirty="0" smtClean="0">
                <a:solidFill>
                  <a:schemeClr val="tx2"/>
                </a:solidFill>
              </a:rPr>
              <a:t>, </a:t>
            </a:r>
            <a:r>
              <a:rPr lang="ru-RU" sz="1600" dirty="0" err="1" smtClean="0">
                <a:solidFill>
                  <a:schemeClr val="tx2"/>
                </a:solidFill>
              </a:rPr>
              <a:t>колицевирусы</a:t>
            </a:r>
            <a:r>
              <a:rPr lang="ru-RU" sz="1600" dirty="0" smtClean="0">
                <a:solidFill>
                  <a:schemeClr val="tx2"/>
                </a:solidFill>
              </a:rPr>
              <a:t>, </a:t>
            </a:r>
            <a:r>
              <a:rPr lang="ru-RU" sz="1600" dirty="0" err="1" smtClean="0">
                <a:solidFill>
                  <a:schemeClr val="tx2"/>
                </a:solidFill>
              </a:rPr>
              <a:t>норавирусы</a:t>
            </a:r>
            <a:r>
              <a:rPr lang="ru-RU" sz="1600" dirty="0" smtClean="0">
                <a:solidFill>
                  <a:schemeClr val="tx2"/>
                </a:solidFill>
              </a:rPr>
              <a:t> ,гепатит А .).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Бактерии(сальмонеллез, дизентерия, </a:t>
            </a:r>
            <a:r>
              <a:rPr lang="ru-RU" sz="1600" dirty="0" err="1" smtClean="0">
                <a:solidFill>
                  <a:schemeClr val="tx2"/>
                </a:solidFill>
              </a:rPr>
              <a:t>эшерихиозы</a:t>
            </a:r>
            <a:r>
              <a:rPr lang="ru-RU" sz="1600" dirty="0" smtClean="0">
                <a:solidFill>
                  <a:schemeClr val="tx2"/>
                </a:solidFill>
              </a:rPr>
              <a:t>.)</a:t>
            </a:r>
          </a:p>
          <a:p>
            <a:pPr>
              <a:buFontTx/>
              <a:buChar char="-"/>
            </a:pPr>
            <a:r>
              <a:rPr lang="ru-RU" sz="1600" b="1" u="sng" dirty="0" smtClean="0">
                <a:solidFill>
                  <a:srgbClr val="C00000"/>
                </a:solidFill>
              </a:rPr>
              <a:t> Гельминтозы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энтеробиоз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Аскаридоз</a:t>
            </a:r>
          </a:p>
          <a:p>
            <a:r>
              <a:rPr lang="ru-RU" sz="1600" u="sng" dirty="0" smtClean="0">
                <a:solidFill>
                  <a:srgbClr val="C00000"/>
                </a:solidFill>
              </a:rPr>
              <a:t>Простейшие</a:t>
            </a:r>
          </a:p>
          <a:p>
            <a:r>
              <a:rPr lang="ru-RU" sz="1600" dirty="0" err="1" smtClean="0"/>
              <a:t>Лямблии</a:t>
            </a:r>
            <a:endParaRPr lang="ru-RU" sz="1600" dirty="0" smtClean="0"/>
          </a:p>
          <a:p>
            <a:r>
              <a:rPr lang="ru-RU" sz="1600" dirty="0" smtClean="0"/>
              <a:t>амебы</a:t>
            </a:r>
          </a:p>
          <a:p>
            <a:r>
              <a:rPr lang="ru-RU" sz="1600" b="1" u="sng" dirty="0" smtClean="0">
                <a:solidFill>
                  <a:schemeClr val="tx2"/>
                </a:solidFill>
              </a:rPr>
              <a:t>ВОЗМОЖНЫЕ ПОСЛЕДСТВИЯ: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Длительная  диарея способна вызывать астению ,обезвоживание,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 стремительное выведение витаминов и микроэлементов, необходимых для бесперебойного функционирования организма,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Нарушения в работе внутренних органов,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Аллергические реакции, непереносимость лактозы, </a:t>
            </a:r>
            <a:r>
              <a:rPr lang="ru-RU" sz="1600" dirty="0" err="1" smtClean="0">
                <a:solidFill>
                  <a:schemeClr val="tx2"/>
                </a:solidFill>
              </a:rPr>
              <a:t>глютена</a:t>
            </a:r>
            <a:r>
              <a:rPr lang="ru-RU" sz="1600" dirty="0" smtClean="0">
                <a:solidFill>
                  <a:schemeClr val="tx2"/>
                </a:solidFill>
              </a:rPr>
              <a:t>, ферментативная недостаточность.</a:t>
            </a:r>
          </a:p>
        </p:txBody>
      </p:sp>
      <p:pic>
        <p:nvPicPr>
          <p:cNvPr id="5123" name="Picture 3" descr="D:\Ирина\презентации\Заболевания жкт у школьников, причины, профилактика\фото\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357430"/>
            <a:ext cx="3929089" cy="3211940"/>
          </a:xfrm>
          <a:prstGeom prst="rect">
            <a:avLst/>
          </a:prstGeom>
          <a:noFill/>
        </p:spPr>
      </p:pic>
      <p:pic>
        <p:nvPicPr>
          <p:cNvPr id="5124" name="Picture 4" descr="D:\Ирина\презентации\Заболевания жкт у школьников, причины, профилактика\фото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786058"/>
            <a:ext cx="3810000" cy="28575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596" y="785794"/>
            <a:ext cx="8286808" cy="357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00002" y="785794"/>
            <a:ext cx="86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Причины ОСНОВНЫХ  ЗАБОЛЕВАНИЙ ОРГАНОВ ПИЩЕВАРЕНИЯ У ШКОЛЬНИКОВ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Ирина\презентации\Заболевания жкт у школьников, причины, профилактика\фото\2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32298" y="2428868"/>
            <a:ext cx="789109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5429264"/>
            <a:ext cx="3929090" cy="1285884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1214422"/>
            <a:ext cx="4286280" cy="5500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714356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ОСНОВНЫЕ ПРИЧИНЫ  РАЗВИТИЯ ЗАБОЛЕВАНИЙ ЖКТ  У ШКОЛЬНИКОВ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1256467"/>
            <a:ext cx="42148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НАРУШЕНИЕ РЕЖИМА ПИТАНИЯ-ГЛАВНАЯ ПРИЧИНА ВСЕХ ЗАБОЛЕВАНИЙ ЖКТ У ДЕТЕЙ</a:t>
            </a:r>
          </a:p>
          <a:p>
            <a:endParaRPr lang="ru-RU" sz="16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</a:rPr>
              <a:t> НЕПРАВИЛЬНЫЕ ПИЩЕВЫЕ ПРИВЫЧКИ И ВКУСЫ ШКОЛЬНИКОВ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спешка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сухоядение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плохое разжевывание пищи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перекусы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-переедание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-малое употребление питьевой воды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-не соответствующая возрасту пища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-обильный вечерний прием пищи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-употребление продуктов, содержащих пустые калории( газировка, сухарики, чипсы, копчености, продукты быстрого употребления, </a:t>
            </a:r>
            <a:r>
              <a:rPr lang="ru-RU" sz="1600" dirty="0" err="1" smtClean="0">
                <a:solidFill>
                  <a:schemeClr val="tx2"/>
                </a:solidFill>
              </a:rPr>
              <a:t>фастфуд</a:t>
            </a:r>
            <a:r>
              <a:rPr lang="ru-RU" sz="1600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-многочасовое жевание жевательной резинки</a:t>
            </a:r>
            <a:endParaRPr lang="ru-RU" sz="1600" b="1" dirty="0" smtClean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550070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C00000"/>
                </a:solidFill>
              </a:rPr>
              <a:t>Современные дети становятся жертвами рекламно-пищевой индустрии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C00000"/>
                </a:solidFill>
              </a:rPr>
              <a:t>Обычные блюда для детей (каши, супы и пюре) уходят на второй план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C00000"/>
                </a:solidFill>
              </a:rPr>
              <a:t>Всё это приводит к срыву в пищеварительной системе и возникновению гастритов уже в раннем возрасте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Ирина\презентации\Заболевания жкт у школьников, причины, профилактика\фото\maxresdefau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214422"/>
            <a:ext cx="4000528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D:\Ирина\презентации\Заболевания жкт у школьников, причины, профилактика\фото\8ab4d5f1f8767624a2f201694ff3c360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500438"/>
            <a:ext cx="4000528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42844" y="642918"/>
            <a:ext cx="8786874" cy="6143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00562" y="5000636"/>
            <a:ext cx="4500594" cy="1643050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10" y="571480"/>
            <a:ext cx="81439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РЕЗУЛЬТАТЫ ИССЛЕДОВАНИЯ РЕЖИМА ПИТАНИЯ ШКОЛЬНИКОВ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«Национальный научно-практический центр здоровья детей» Минздрава РФ</a:t>
            </a:r>
          </a:p>
          <a:p>
            <a:endParaRPr lang="ru-RU" sz="1600" b="1" dirty="0" smtClean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1357298"/>
            <a:ext cx="3214710" cy="6429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ПИТАЮТСЯ 2 РАЗА В ДЕНЬ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214678" y="1214422"/>
            <a:ext cx="1000132" cy="857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357554" y="135729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20%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2285992"/>
            <a:ext cx="3214710" cy="6429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ЕДЯТ БУТЕРБРОДЫ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ЗАВТРАК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214678" y="2143116"/>
            <a:ext cx="1000132" cy="857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357554" y="2285992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70%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3214686"/>
            <a:ext cx="3214710" cy="6429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УТРОМ НЕ ЗАВТРАКАЮТ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214678" y="3071810"/>
            <a:ext cx="1000132" cy="857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357554" y="3214686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15%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4282" y="4143380"/>
            <a:ext cx="3214710" cy="6429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РЕДКО ЕДЯТ СУП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214678" y="4000504"/>
            <a:ext cx="1000132" cy="857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357554" y="4143380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30%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5000636"/>
            <a:ext cx="3214710" cy="6429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РЕДКО ЕДЯТ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ОВОЩИ И  ФРУКТЫ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214678" y="4929198"/>
            <a:ext cx="1000132" cy="857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57554" y="5072074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20%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4282" y="6000768"/>
            <a:ext cx="3357586" cy="6429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solidFill>
                  <a:schemeClr val="bg1"/>
                </a:solidFill>
              </a:rPr>
              <a:t>НЕТ РЕЖИМА</a:t>
            </a:r>
          </a:p>
          <a:p>
            <a:pPr algn="ctr"/>
            <a:r>
              <a:rPr lang="ru-RU" sz="1750" b="1" dirty="0" smtClean="0">
                <a:solidFill>
                  <a:schemeClr val="bg1"/>
                </a:solidFill>
              </a:rPr>
              <a:t> ПРИЕМА ПИЩИ</a:t>
            </a:r>
            <a:endParaRPr lang="ru-RU" sz="1750" b="1" dirty="0">
              <a:solidFill>
                <a:schemeClr val="bg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286116" y="5857892"/>
            <a:ext cx="1000132" cy="857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428992" y="600076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80%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D:\Ирина\презентации\Заболевания жкт у школьников, причины, профилактика\фото\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6" y="5072074"/>
            <a:ext cx="1750231" cy="1463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4500562" y="5000636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Наблюдается увеличение количества детей с заболеваниями ЖКТ от начального к старшему звену.</a:t>
            </a:r>
          </a:p>
          <a:p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572000" y="1357298"/>
            <a:ext cx="3357586" cy="6429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solidFill>
                  <a:schemeClr val="bg1"/>
                </a:solidFill>
              </a:rPr>
              <a:t>РЕДКО ПЬЮТ МОЛОКО</a:t>
            </a:r>
            <a:endParaRPr lang="ru-RU" sz="1750" b="1" dirty="0">
              <a:solidFill>
                <a:schemeClr val="bg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643834" y="1214422"/>
            <a:ext cx="1000132" cy="857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786710" y="135729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45%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2285992"/>
            <a:ext cx="3357586" cy="6429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solidFill>
                  <a:schemeClr val="bg1"/>
                </a:solidFill>
              </a:rPr>
              <a:t>ПОСТОЯННО СОЛЯТ ПИЩУ</a:t>
            </a:r>
            <a:endParaRPr lang="ru-RU" sz="1750" b="1" dirty="0">
              <a:solidFill>
                <a:schemeClr val="bg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643834" y="2143116"/>
            <a:ext cx="1000132" cy="857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786710" y="2285992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62%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572000" y="3214686"/>
            <a:ext cx="3357586" cy="6429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solidFill>
                  <a:schemeClr val="bg1"/>
                </a:solidFill>
              </a:rPr>
              <a:t>НЕ ЕДЯТ РЫБУ</a:t>
            </a:r>
            <a:endParaRPr lang="ru-RU" sz="1750" b="1" dirty="0">
              <a:solidFill>
                <a:schemeClr val="bg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643834" y="3071810"/>
            <a:ext cx="1000132" cy="857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7786710" y="3214686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40%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72000" y="4143380"/>
            <a:ext cx="3357586" cy="6429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solidFill>
                  <a:schemeClr val="bg1"/>
                </a:solidFill>
              </a:rPr>
              <a:t>НЕ ЕДЯТ МЯСО</a:t>
            </a:r>
            <a:endParaRPr lang="ru-RU" sz="1750" b="1" dirty="0">
              <a:solidFill>
                <a:schemeClr val="bg1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7643834" y="4000504"/>
            <a:ext cx="1000132" cy="857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7786710" y="4143380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20%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4357694"/>
            <a:ext cx="3714776" cy="2000264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1285860"/>
            <a:ext cx="3786214" cy="2857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714356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ОСНОВНЫЕ ПРИЧИНЫ  РАЗВИТИЯ ЗАБОЛЕВАНИЙ ЖКТ  У ШКОЛЬНИКОВ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1285860"/>
            <a:ext cx="35004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</a:rPr>
              <a:t>ОСОБЕННОСТИ СОВРЕМЕННОГО ПИТАНИЯ  ДЕТЕЙ И ПОДРОСТКОВ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-Снижение качества традиционных продуктов для детского питания, что приводит к повышению в рационе удельного веса «искусственной» пищи, т.е. содержащей  химические вещества (консерванты,  пищевые добавки, </a:t>
            </a:r>
            <a:r>
              <a:rPr lang="ru-RU" sz="1600" dirty="0" err="1" smtClean="0">
                <a:solidFill>
                  <a:schemeClr val="tx2"/>
                </a:solidFill>
              </a:rPr>
              <a:t>ароматизаторы</a:t>
            </a:r>
            <a:r>
              <a:rPr lang="ru-RU" sz="1600" dirty="0" smtClean="0">
                <a:solidFill>
                  <a:schemeClr val="tx2"/>
                </a:solidFill>
              </a:rPr>
              <a:t> и красители) (сосиски, колбасы, кетчуп, майонез</a:t>
            </a:r>
          </a:p>
          <a:p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D:\Ирина\презентации\Заболевания жкт у школьников, причины, профилактика\фото\food-useful-harmful-products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1214422"/>
            <a:ext cx="5072066" cy="54923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20" y="4357694"/>
            <a:ext cx="3500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-Нездоровая, «вредная» пища — это своеобразная химическая обработка органов пищеварения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- Дети, которые часто едят такую пищу, не получают витаминов, что приводит к нарушению обмена веществ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06" y="1285860"/>
            <a:ext cx="4000528" cy="5357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714356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ОСНОВНЫЕ ПРИЧИНЫ  РАЗВИТИЯ ЗАБОЛЕВАНИЙ ЖКТ  У ШКОЛЬНИКОВ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44" y="1285860"/>
            <a:ext cx="414340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</a:rPr>
              <a:t>ПСИХО-СОМАТИЧЕСКИЙ ФАКТОР,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СВЯЗАННЫЙ С ОБУЧЕНИЕМ В ШКОЛЕ</a:t>
            </a:r>
          </a:p>
          <a:p>
            <a:r>
              <a:rPr lang="ru-RU" sz="1700" b="1" dirty="0" smtClean="0">
                <a:solidFill>
                  <a:srgbClr val="C00000"/>
                </a:solidFill>
              </a:rPr>
              <a:t>1. </a:t>
            </a:r>
            <a:r>
              <a:rPr lang="ru-RU" sz="1700" b="1" dirty="0" smtClean="0">
                <a:solidFill>
                  <a:schemeClr val="tx2"/>
                </a:solidFill>
              </a:rPr>
              <a:t>Чрезмерная интенсивность образовательного процесса (перегрузка учебного дня и учебной недели)</a:t>
            </a:r>
          </a:p>
          <a:p>
            <a:r>
              <a:rPr lang="ru-RU" sz="1700" b="1" dirty="0" smtClean="0">
                <a:solidFill>
                  <a:srgbClr val="C00000"/>
                </a:solidFill>
              </a:rPr>
              <a:t>2. </a:t>
            </a:r>
            <a:r>
              <a:rPr lang="ru-RU" sz="1700" b="1" dirty="0" smtClean="0">
                <a:solidFill>
                  <a:schemeClr val="tx2"/>
                </a:solidFill>
              </a:rPr>
              <a:t>Стрессовая педагогическая тактика</a:t>
            </a:r>
          </a:p>
          <a:p>
            <a:r>
              <a:rPr lang="ru-RU" sz="1700" b="1" dirty="0" smtClean="0">
                <a:solidFill>
                  <a:schemeClr val="tx2"/>
                </a:solidFill>
              </a:rPr>
              <a:t>3. Дефицит времени для усвоения информации</a:t>
            </a:r>
          </a:p>
          <a:p>
            <a:r>
              <a:rPr lang="ru-RU" sz="1700" b="1" dirty="0" smtClean="0">
                <a:solidFill>
                  <a:srgbClr val="C00000"/>
                </a:solidFill>
              </a:rPr>
              <a:t>4. </a:t>
            </a:r>
            <a:r>
              <a:rPr lang="ru-RU" sz="1700" b="1" dirty="0" smtClean="0">
                <a:solidFill>
                  <a:schemeClr val="tx2"/>
                </a:solidFill>
              </a:rPr>
              <a:t>Увеличение и усложнение объема школьного образования</a:t>
            </a:r>
          </a:p>
          <a:p>
            <a:r>
              <a:rPr lang="ru-RU" sz="1700" b="1" dirty="0" smtClean="0">
                <a:solidFill>
                  <a:srgbClr val="C00000"/>
                </a:solidFill>
              </a:rPr>
              <a:t>5. </a:t>
            </a:r>
            <a:r>
              <a:rPr lang="ru-RU" sz="1700" b="1" dirty="0" smtClean="0">
                <a:solidFill>
                  <a:schemeClr val="tx2"/>
                </a:solidFill>
              </a:rPr>
              <a:t>Повышенный объем домашних  и дополнительных заданий</a:t>
            </a:r>
          </a:p>
          <a:p>
            <a:r>
              <a:rPr lang="ru-RU" sz="1700" b="1" dirty="0" smtClean="0">
                <a:solidFill>
                  <a:srgbClr val="C00000"/>
                </a:solidFill>
              </a:rPr>
              <a:t>6. </a:t>
            </a:r>
            <a:r>
              <a:rPr lang="ru-RU" sz="1700" b="1" dirty="0" smtClean="0">
                <a:solidFill>
                  <a:schemeClr val="tx2"/>
                </a:solidFill>
              </a:rPr>
              <a:t>Высокая наполняемость классов</a:t>
            </a:r>
          </a:p>
          <a:p>
            <a:r>
              <a:rPr lang="ru-RU" sz="1700" b="1" dirty="0" smtClean="0">
                <a:solidFill>
                  <a:srgbClr val="C00000"/>
                </a:solidFill>
              </a:rPr>
              <a:t>7. </a:t>
            </a:r>
            <a:r>
              <a:rPr lang="ru-RU" sz="1700" b="1" dirty="0" smtClean="0">
                <a:solidFill>
                  <a:schemeClr val="tx2"/>
                </a:solidFill>
              </a:rPr>
              <a:t>Снижение физической активности </a:t>
            </a:r>
          </a:p>
          <a:p>
            <a:r>
              <a:rPr lang="ru-RU" sz="1700" b="1" dirty="0" smtClean="0">
                <a:solidFill>
                  <a:srgbClr val="C00000"/>
                </a:solidFill>
              </a:rPr>
              <a:t>8. </a:t>
            </a:r>
            <a:r>
              <a:rPr lang="ru-RU" sz="1700" b="1" dirty="0" smtClean="0">
                <a:solidFill>
                  <a:schemeClr val="tx2"/>
                </a:solidFill>
              </a:rPr>
              <a:t>Широкое распространение деструктивных форм школьного поведения (вредные привычки и др.)</a:t>
            </a:r>
            <a:endParaRPr lang="ru-RU" sz="1700" b="1" dirty="0" smtClean="0">
              <a:solidFill>
                <a:srgbClr val="C00000"/>
              </a:solidFill>
            </a:endParaRPr>
          </a:p>
        </p:txBody>
      </p:sp>
      <p:pic>
        <p:nvPicPr>
          <p:cNvPr id="2" name="Picture 2" descr="D:\Ирина\презентации\Заболевания жкт у школьников, причины, профилактика\фото\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1357298"/>
            <a:ext cx="2114553" cy="1887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D:\Ирина\презентации\Заболевания жкт у школьников, причины, профилактика\фото\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1357298"/>
            <a:ext cx="2500330" cy="1890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D:\Ирина\презентации\Заболевания жкт у школьников, причины, профилактика\фото\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3357562"/>
            <a:ext cx="2143140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2" descr="D:\Ирина\презентации\Заболевания жкт у школьников, причины, профилактика\фото\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3357562"/>
            <a:ext cx="2500330" cy="135732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6248" y="4857760"/>
            <a:ext cx="46434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C00000"/>
                </a:solidFill>
              </a:rPr>
              <a:t>У 40-50% детей заболевания пищеварительной системы развиваются вследствие умственных перегрузок, эмоциональных стрессов</a:t>
            </a: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C00000"/>
                </a:solidFill>
              </a:rPr>
              <a:t> Дефицит двигательной активности в младших классах-35-40%; в старших-75-85%</a:t>
            </a:r>
            <a:endParaRPr lang="ru-RU" sz="17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4857760"/>
            <a:ext cx="4714908" cy="1643074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00562" y="1285860"/>
            <a:ext cx="4429156" cy="4000528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1285860"/>
            <a:ext cx="4143404" cy="4000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714356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ОСНОВНЫЕ ПРИЧИНЫ  РАЗВИТИЯ ЗАБОЛЕВАНИЙ ЖКТ  У ШКОЛЬНИКОВ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1285861"/>
            <a:ext cx="40719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НАСЛЕДСТВЕННОСТЬ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выявляется в 30% случаев </a:t>
            </a:r>
            <a:r>
              <a:rPr lang="ru-RU" sz="1600" u="sng" dirty="0" smtClean="0">
                <a:solidFill>
                  <a:srgbClr val="C00000"/>
                </a:solidFill>
              </a:rPr>
              <a:t>хронических патологий </a:t>
            </a:r>
            <a:r>
              <a:rPr lang="ru-RU" sz="1600" dirty="0" smtClean="0">
                <a:solidFill>
                  <a:srgbClr val="C00000"/>
                </a:solidFill>
              </a:rPr>
              <a:t>пищеварения у детей(гастрит, гастродуоденит, язвенная болезнь, неспецифический язвенный колит).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u="sng" dirty="0" smtClean="0">
                <a:solidFill>
                  <a:srgbClr val="C00000"/>
                </a:solidFill>
              </a:rPr>
              <a:t>Предрасположенность к болезням ЖКТ  носит наследственный характер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Особенности конституции тела и внутренних органов можно унаследовать, ведь геномом и обусловлено внешнее сходство близких родственников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 descr="D:\Ирина\презентации\Заболевания жкт у школьников, причины, профилактика\фото\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357298"/>
            <a:ext cx="4214812" cy="2809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643438" y="4214818"/>
            <a:ext cx="4214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По разным данным, от 20% до 40% детей с гастритом имеют родителей или ближайших родственников, страдающих этим же заболеванием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2" name="Picture 2" descr="D:\Ирина\презентации\Заболевания жкт у школьников, причины, профилактика\фото\0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5429264"/>
            <a:ext cx="4786346" cy="1312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D:\Ирина\презентации\Заболевания жкт у школьников, причины, профилактика\фото\0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5429264"/>
            <a:ext cx="4000528" cy="1295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2071678"/>
            <a:ext cx="4286280" cy="3714776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1285860"/>
            <a:ext cx="4286280" cy="15716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714356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ОСНОВНЫЕ ПРИЧИНЫ  РАЗВИТИЯ ЗАБОЛЕВАНИЙ ЖКТ  У ШКОЛЬНИКОВ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44" y="1285860"/>
            <a:ext cx="42862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«ВРЕДНЫЕ» ПРИВЫЧКИ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-Вредные пищевые привычки, привитые детям родителями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-Неблагоприятный семейный микроклимат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-Нарушение условий жизни ребёнка (несоблюдение порядка, чистоты и гигиены)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       УПОТРЕБЛЕНИЕ АЛКОГОЛЯ</a:t>
            </a: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4000504"/>
            <a:ext cx="42148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вызывает постоянное раздражение слизистых стенок органов пищеварения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</a:rPr>
              <a:t>развиваются гастрит, язва желудка и двенадцатиперстной кишки, гастродуоденит</a:t>
            </a:r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- страдает микрофлора  кишечника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Ирина\презентации\Заболевания жкт у школьников, причины, профилактика\фото\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285860"/>
            <a:ext cx="4024322" cy="2515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D:\Ирина\презентации\Заболевания жкт у школьников, причины, профилактика\фото\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857628"/>
            <a:ext cx="4002769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D:\Ирина\презентации\Заболевания жкт у школьников, причины, профилактика\фото\znak_zapret_alkogoly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3286124"/>
            <a:ext cx="1000132" cy="1000132"/>
          </a:xfrm>
          <a:prstGeom prst="rect">
            <a:avLst/>
          </a:prstGeom>
          <a:noFill/>
        </p:spPr>
      </p:pic>
      <p:pic>
        <p:nvPicPr>
          <p:cNvPr id="3078" name="Picture 6" descr="D:\Ирина\презентации\Заболевания жкт у школьников, причины, профилактика\фото\xthumb_1404_news_medium.png.pagespeed.ic.BOZA1ryRf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5143512"/>
            <a:ext cx="2430482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1285860"/>
            <a:ext cx="4357718" cy="542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714356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ОСНОВНЫЕ ПРИЧИНЫ  РАЗВИТИЯ ЗАБОЛЕВАНИЙ ЖКТ  У ШКОЛЬНИКОВ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1214422"/>
            <a:ext cx="44291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КУРЕНИЕ В ШКОЛЬНОМ ВОЗРАСТЕ!</a:t>
            </a: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-</a:t>
            </a:r>
            <a:r>
              <a:rPr lang="ru-RU" dirty="0" smtClean="0">
                <a:solidFill>
                  <a:schemeClr val="tx2"/>
                </a:solidFill>
              </a:rPr>
              <a:t>Табачный дым  </a:t>
            </a:r>
            <a:r>
              <a:rPr lang="ru-RU" b="1" dirty="0" smtClean="0">
                <a:solidFill>
                  <a:schemeClr val="tx2"/>
                </a:solidFill>
              </a:rPr>
              <a:t>раздражает и нарушает работу слюнных желез, разрушает зубную эмаль 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 Вредный никотин попадает в пищевод и желудок</a:t>
            </a:r>
            <a:r>
              <a:rPr lang="ru-RU" b="1" dirty="0" smtClean="0">
                <a:solidFill>
                  <a:schemeClr val="tx2"/>
                </a:solidFill>
              </a:rPr>
              <a:t>, раздражая их стенки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Замедляется моторика желудка,</a:t>
            </a:r>
            <a:r>
              <a:rPr lang="ru-RU" dirty="0" smtClean="0">
                <a:solidFill>
                  <a:schemeClr val="tx2"/>
                </a:solidFill>
              </a:rPr>
              <a:t> что провоцирует застойные процессы в желудке, в результате создаются условия для </a:t>
            </a:r>
            <a:r>
              <a:rPr lang="ru-RU" b="1" dirty="0" smtClean="0">
                <a:solidFill>
                  <a:schemeClr val="tx2"/>
                </a:solidFill>
              </a:rPr>
              <a:t>развития язвенной болезни желудка и кишечника, гастрит.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 Возникают боли в животе, изжога, частые приступы икоты, кашель.</a:t>
            </a: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D:\Ирина\презентации\Охрана репродуктивного здоровья и гигиеническое воспитание подростков\фото\19img90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285860"/>
            <a:ext cx="4286279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D:\Ирина\презентации\Заболевания жкт у школьников, причины, профилактика\фото\Sostav_sigare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8"/>
            <a:ext cx="4429156" cy="2736380"/>
          </a:xfrm>
          <a:prstGeom prst="rect">
            <a:avLst/>
          </a:prstGeom>
          <a:noFill/>
        </p:spPr>
      </p:pic>
      <p:pic>
        <p:nvPicPr>
          <p:cNvPr id="2054" name="Picture 6" descr="D:\Ирина\презентации\Заболевания жкт у школьников, причины, профилактика\фото\Stop-Smokin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1214422"/>
            <a:ext cx="1190619" cy="1190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Ирина\фоны\белый\fon-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4286256"/>
            <a:ext cx="428628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2"/>
                </a:solidFill>
              </a:rPr>
              <a:t>Около 95% населения России  </a:t>
            </a:r>
          </a:p>
          <a:p>
            <a:r>
              <a:rPr lang="ru-RU" sz="1900" b="1" dirty="0" smtClean="0">
                <a:solidFill>
                  <a:schemeClr val="tx2"/>
                </a:solidFill>
              </a:rPr>
              <a:t>в той или иной степени нуждается</a:t>
            </a:r>
          </a:p>
          <a:p>
            <a:r>
              <a:rPr lang="ru-RU" sz="1900" b="1" dirty="0" smtClean="0">
                <a:solidFill>
                  <a:schemeClr val="tx2"/>
                </a:solidFill>
              </a:rPr>
              <a:t>в регулярных консультациях гастроэнтеролога.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2"/>
                </a:solidFill>
              </a:rPr>
              <a:t>В рейтинге психосоматических расстройств 1-е место занимают пищеварительные нарушения</a:t>
            </a:r>
            <a:endParaRPr lang="ru-RU" sz="19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1604" y="3643314"/>
            <a:ext cx="2438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СТАТИСТИКА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4101" name="Picture 5" descr="D:\Ирина\презентации\Заболевания жкт у школьников, причины, профилактика\фото\577abd1447af7155b772974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143248"/>
            <a:ext cx="1438268" cy="143826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14282" y="3857628"/>
            <a:ext cx="4286280" cy="2857520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1071546"/>
            <a:ext cx="4357718" cy="2500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4282" y="785794"/>
            <a:ext cx="4214842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tx2"/>
                </a:solidFill>
              </a:rPr>
              <a:t>Заболевания ЖКТ – отражение современного ритма жизни. Заболевания желудочно-кишечного тракта (ЖКТ) встречаются у всех групп населения</a:t>
            </a:r>
            <a:r>
              <a:rPr lang="ru-RU" sz="1750" dirty="0" smtClean="0">
                <a:solidFill>
                  <a:schemeClr val="tx2"/>
                </a:solidFill>
              </a:rPr>
              <a:t> .</a:t>
            </a:r>
          </a:p>
          <a:p>
            <a:r>
              <a:rPr lang="ru-RU" sz="1750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За годы обучения в школе число детей с заболеваниями органов пищеварения увеличивается в 3 раза. КАЖДЫЙ 4-Й ШКОЛЬНИК ИМЕЕТ ЗАБОЛЕВАНИЕ ОРГАНОВ ПИЩЕВАРЕНИЯ.</a:t>
            </a:r>
          </a:p>
          <a:p>
            <a:endParaRPr lang="ru-RU" sz="1600" b="1" dirty="0" smtClean="0">
              <a:solidFill>
                <a:schemeClr val="tx2"/>
              </a:solidFill>
            </a:endParaRPr>
          </a:p>
          <a:p>
            <a:endParaRPr lang="ru-RU" sz="1750" dirty="0" smtClean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3438" y="4643446"/>
            <a:ext cx="4357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1 –Болезни органов дыхания.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2- Болезни костно-мышечной системы.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3-Болезни глаза  и придаточного аппарата.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4- </a:t>
            </a:r>
            <a:r>
              <a:rPr lang="ru-RU" sz="2000" b="1" u="sng" dirty="0" smtClean="0">
                <a:solidFill>
                  <a:srgbClr val="C00000"/>
                </a:solidFill>
              </a:rPr>
              <a:t>Болезни органов пищеварения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076" name="Picture 4" descr="D:\Ирина\презентации\Заболевания жкт у школьников, причины, профилактика\фото\0080-0969-Hero-Image-Gastroenterolog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071546"/>
            <a:ext cx="4370325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714876" y="3857628"/>
            <a:ext cx="4286280" cy="714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43504" y="3857628"/>
            <a:ext cx="3237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САМЫЕ РАСПРОСТРАНЕННЫЕ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ЗАБОЛЕВАНИЯ СРЕДИ детей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4071942"/>
            <a:ext cx="4214842" cy="2500330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1285860"/>
            <a:ext cx="4286280" cy="2714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714356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ОСНОВНЫЕ ПРИЧИНЫ  РАЗВИТИЯ ЗАБОЛЕВАНИЙ ЖКТ  У ШКОЛЬНИКОВ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1285860"/>
            <a:ext cx="421484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МАЛОПОДВИЖНЫЙ ОБРАЗ ЖИЗНИ (ГИПОДИНАМИЯ)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-Сниженная физическая активность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-Игнорирование любых физических нагрузок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-Избыточная масса тела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-Недоразвитость мускулатуры и скелета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-Отсутствие прогулок на свежем воздухе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-Долгое пребывание в однообразной позе -  сидячем/лежачем положении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 (с компьютером, планшетом, телефоном)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57158" y="4071943"/>
            <a:ext cx="40719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ГИПОДИНАМИЯ ВРЕДИТ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ДЕТСКОМУ ОРГАНИЗМУ!</a:t>
            </a:r>
          </a:p>
          <a:p>
            <a:r>
              <a:rPr lang="ru-RU" sz="1500" dirty="0" smtClean="0">
                <a:solidFill>
                  <a:schemeClr val="tx2"/>
                </a:solidFill>
              </a:rPr>
              <a:t>-провоцирует задержку пищи в области желудка</a:t>
            </a:r>
          </a:p>
          <a:p>
            <a:pPr>
              <a:buFontTx/>
              <a:buChar char="-"/>
            </a:pPr>
            <a:r>
              <a:rPr lang="ru-RU" sz="1500" dirty="0" smtClean="0">
                <a:solidFill>
                  <a:schemeClr val="tx2"/>
                </a:solidFill>
              </a:rPr>
              <a:t>усиливает процессы гниения </a:t>
            </a:r>
          </a:p>
          <a:p>
            <a:pPr>
              <a:buFontTx/>
              <a:buChar char="-"/>
            </a:pPr>
            <a:r>
              <a:rPr lang="ru-RU" sz="1500" dirty="0" smtClean="0">
                <a:solidFill>
                  <a:schemeClr val="tx2"/>
                </a:solidFill>
              </a:rPr>
              <a:t>нарушает функционирование кишечника</a:t>
            </a:r>
          </a:p>
          <a:p>
            <a:r>
              <a:rPr lang="ru-RU" sz="1500" b="1" dirty="0" smtClean="0">
                <a:solidFill>
                  <a:schemeClr val="tx2"/>
                </a:solidFill>
              </a:rPr>
              <a:t>-</a:t>
            </a:r>
            <a:r>
              <a:rPr lang="ru-RU" sz="1500" dirty="0" smtClean="0">
                <a:solidFill>
                  <a:schemeClr val="tx2"/>
                </a:solidFill>
              </a:rPr>
              <a:t>снижает сопротивляемость возбудителям инфекционных болезней</a:t>
            </a:r>
          </a:p>
          <a:p>
            <a:r>
              <a:rPr lang="ru-RU" sz="1500" dirty="0" smtClean="0">
                <a:solidFill>
                  <a:schemeClr val="tx2"/>
                </a:solidFill>
              </a:rPr>
              <a:t> -заболевания могут приобретать хроническое течение</a:t>
            </a:r>
            <a:endParaRPr lang="ru-RU" sz="1500" dirty="0"/>
          </a:p>
        </p:txBody>
      </p:sp>
      <p:pic>
        <p:nvPicPr>
          <p:cNvPr id="4098" name="Picture 2" descr="D:\Ирина\презентации\Заболевания жкт у школьников, причины, профилактика\фото\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255555"/>
            <a:ext cx="4214842" cy="2979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D:\Ирина\презентации\Заболевания жкт у школьников, причины, профилактика\фото\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4429132"/>
            <a:ext cx="2071702" cy="2005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 descr="D:\Ирина\презентации\Заболевания жкт у школьников, причины, профилактика\фото\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786314" y="4429132"/>
            <a:ext cx="2081939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1285860"/>
            <a:ext cx="4286280" cy="3857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714356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ОСНОВНЫЕ ПРИЧИНЫ  РАЗВИТИЯ ЗАБОЛЕВАНИЙ ЖКТ  У ШКОЛЬНИКОВ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1285860"/>
            <a:ext cx="421484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БЕСКОНТРОЛЬНОЕ И  НЕРАЦИОНАЛЬНОЕ ИСПОЛЬЗОВАНИЕ ЛЕКАРСТВЕННЫХ ПРЕПАРАТОВ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ПОДРЫВАЕТ БИОЛОГИЧЕСКУЮ РАБОТУ ЖЕЛУДОЧНО-КИШЕЧНОГО ТРАКТА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-Способствуют выработке соляной кислоты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-Ослабляют защитный барьер  желудка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Медикаментозные препараты (антибиотики, обезболивающие) уничтожают полезную микрофлору и обладают разъедающим действием 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Вызывают разрушение эмали зубов, стоматит, желудочно-кишечные расстройства раздражение слизистой оболочки, нарушение пищеварения и т. д.</a:t>
            </a: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286388"/>
            <a:ext cx="4286280" cy="1285884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286388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b="1" dirty="0" smtClean="0">
                <a:solidFill>
                  <a:srgbClr val="C00000"/>
                </a:solidFill>
              </a:rPr>
              <a:t>Важно помнить, что принимать любые лекарственные средства необходимо исключительно по назначению врача, строго соблюдая  дозировку!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Ирина\презентации\Заболевания жкт у школьников, причины, профилактика\фото\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285861"/>
            <a:ext cx="4286280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D:\Ирина\презентации\Заболевания жкт у школьников, причины, профилактика\фото\1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4143380"/>
            <a:ext cx="4305732" cy="2505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44" y="5429264"/>
            <a:ext cx="4000528" cy="1285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Ирина\презентации\Заболевания жкт у школьников, причины, профилактика\фото\1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5" y="1285861"/>
            <a:ext cx="4429156" cy="2952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1285860"/>
            <a:ext cx="4000528" cy="4143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714356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ОСНОВНЫЕ ПРИЧИНЫ  РАЗВИТИЯ ЗАБОЛЕВАНИЙ ЖКТ  У ШКОЛЬНИКОВ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44" y="1225689"/>
            <a:ext cx="407196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АЛЛЕРГИЧЕСКИЕ РЕАКЦИИ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</a:t>
            </a:r>
            <a:r>
              <a:rPr lang="ru-RU" sz="1600" b="1" dirty="0" smtClean="0">
                <a:solidFill>
                  <a:schemeClr val="tx2"/>
                </a:solidFill>
              </a:rPr>
              <a:t>Аллергия и кишечник имеют самую тесную и непосредственную взаимосвязь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-Именно в органах желудочно-кишечного тракта находятся более 70% всех иммуномодулирующих клеток организма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</a:t>
            </a:r>
            <a:r>
              <a:rPr lang="ru-RU" sz="1600" b="1" dirty="0" smtClean="0">
                <a:solidFill>
                  <a:schemeClr val="tx2"/>
                </a:solidFill>
              </a:rPr>
              <a:t>Если кишечник не работает должным образом, это может стать причиной возникновения разнообразных аллергических реакций, и наоборот – любая аллергия негативно сказывается на работе органов желудочно-кишечного тракта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-Нарушение баланса микрофлоры в кишечнике – </a:t>
            </a:r>
            <a:r>
              <a:rPr lang="ru-RU" sz="1600" dirty="0" err="1" smtClean="0">
                <a:solidFill>
                  <a:schemeClr val="tx2"/>
                </a:solidFill>
              </a:rPr>
              <a:t>дисбактериоз</a:t>
            </a:r>
            <a:r>
              <a:rPr lang="ru-RU" sz="1600" dirty="0" smtClean="0">
                <a:solidFill>
                  <a:schemeClr val="tx2"/>
                </a:solidFill>
              </a:rPr>
              <a:t> — становится основной причиной аллергических заболеваний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314" y="22145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4357694"/>
            <a:ext cx="1928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Микробы в кишечнике — первопричина аллергии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 Пищевые аллергии  вызывают аллергический гастрит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D:\Ирина\презентации\Заболевания жкт у школьников, причины, профилактика\фото\10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786" y="4357694"/>
            <a:ext cx="2357494" cy="235749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429124" y="4357694"/>
            <a:ext cx="4429156" cy="2357454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5442228"/>
            <a:ext cx="4143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Предрасположенность ребенка к пищевой аллергии, сопровождающаяся поражением желудочно-кишечного тракта, увеличивает вероятность инфицирования </a:t>
            </a:r>
            <a:r>
              <a:rPr lang="ru-RU" sz="1600" b="1" dirty="0" err="1" smtClean="0">
                <a:solidFill>
                  <a:srgbClr val="C00000"/>
                </a:solidFill>
              </a:rPr>
              <a:t>Helicobacterpilori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5429256" y="5500702"/>
            <a:ext cx="1714512" cy="1588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714356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ПРОФИЛАКТИКА ЗАБОЛЕВАНИЙ ЖКТ  У ШКОЛЬНИКОВ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428736"/>
            <a:ext cx="4143404" cy="5143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428736"/>
            <a:ext cx="40005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 связи с ростом заболеваемости желудочно-кишечного тракта среди детей и подростков, важными являются: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50" dirty="0" smtClean="0">
                <a:solidFill>
                  <a:schemeClr val="tx2"/>
                </a:solidFill>
              </a:rPr>
              <a:t>Организация  правильного сбалансированного питания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50" dirty="0" smtClean="0">
                <a:solidFill>
                  <a:schemeClr val="tx2"/>
                </a:solidFill>
              </a:rPr>
              <a:t> Ведение здорового образа жизни,   повышение иммунитета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50" dirty="0" smtClean="0">
                <a:solidFill>
                  <a:schemeClr val="tx2"/>
                </a:solidFill>
              </a:rPr>
              <a:t> Своевременное и качественное профилактическое и диспансерное наблюдение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50" dirty="0" smtClean="0">
                <a:solidFill>
                  <a:schemeClr val="tx2"/>
                </a:solidFill>
              </a:rPr>
              <a:t>Современные  схемы лечения заболеваний ЖКТ на ранних этапах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50" dirty="0" smtClean="0">
                <a:solidFill>
                  <a:schemeClr val="tx2"/>
                </a:solidFill>
              </a:rPr>
              <a:t>Плановые медицинские осмотры</a:t>
            </a:r>
          </a:p>
          <a:p>
            <a:r>
              <a:rPr lang="ru-RU" sz="1850" dirty="0" smtClean="0">
                <a:solidFill>
                  <a:schemeClr val="tx2"/>
                </a:solidFill>
              </a:rPr>
              <a:t>      детей и подростков</a:t>
            </a:r>
            <a:endParaRPr lang="ru-RU" sz="1850" dirty="0">
              <a:solidFill>
                <a:schemeClr val="tx2"/>
              </a:solidFill>
            </a:endParaRPr>
          </a:p>
        </p:txBody>
      </p:sp>
      <p:pic>
        <p:nvPicPr>
          <p:cNvPr id="1026" name="Picture 2" descr="D:\Ирина\презентации\Заболевания жкт у школьников, причины, профилактика\фото\1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143248"/>
            <a:ext cx="2643206" cy="1809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D:\Ирина\презентации\Заболевания жкт у школьников, причины, профилактика\фото\2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428736"/>
            <a:ext cx="2666998" cy="1634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D:\Ирина\презентации\Заболевания жкт у школьников, причины, профилактика\фото\shutterstock_1816799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5000636"/>
            <a:ext cx="2643206" cy="1667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D:\Ирина\презентации\Заболевания жкт у школьников, причины, профилактика\фото\6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3143248"/>
            <a:ext cx="1857388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D:\Ирина\презентации\Заболевания жкт у школьников, причины, профилактика\фото\7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7" y="5000636"/>
            <a:ext cx="1857389" cy="1643074"/>
          </a:xfrm>
          <a:prstGeom prst="rect">
            <a:avLst/>
          </a:prstGeom>
          <a:noFill/>
        </p:spPr>
      </p:pic>
      <p:pic>
        <p:nvPicPr>
          <p:cNvPr id="1032" name="Picture 8" descr="D:\Ирина\презентации\Заболевания жкт у школьников, причины, профилактика\фото\8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8" y="1428735"/>
            <a:ext cx="1857388" cy="16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714356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ПРОФИЛАКТИКА ЗАБОЛЕВАНИЙ ЖКТ  У ШКОЛЬНИКОВ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285860"/>
            <a:ext cx="4286280" cy="5286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285860"/>
            <a:ext cx="442915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СОБЛЮДЕНИЕ РЕЖИМА ПИТАНИЯ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-Рациональное и регулярное питание 4-5 раз в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день с интервалами  3,5 часа 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-Питаться в меру: не голодать/не переедать/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не есть  всухомятку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-Важно есть не спеша, тщательно пережевывая 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пищу,  не есть «на ходу», во время чтения или у 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телевизора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  <a:latin typeface="+mj-lt"/>
              </a:rPr>
              <a:t>-Способ приготовления блюд – на  пару,  тушение, 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  <a:latin typeface="+mj-lt"/>
              </a:rPr>
              <a:t>варение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  <a:latin typeface="+mj-lt"/>
              </a:rPr>
              <a:t>-Соблюдать </a:t>
            </a:r>
            <a:r>
              <a:rPr lang="ru-RU" sz="1500" b="1" dirty="0" smtClean="0">
                <a:solidFill>
                  <a:schemeClr val="tx2"/>
                </a:solidFill>
              </a:rPr>
              <a:t>температурный режим (вся пища в 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момент еды должны быть  теплой)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- Приемы пищи должны проходить в одно время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 Следует четко определить время завтрака,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обеда и ужина, а также перекусов 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 -Завтрак и обед должны быть 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наиболее энергетически ценными и 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обеспечивать в сумме около 60% от 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дневной калорийности. 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Ужинать ребенок должен максимум 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за 2 часа до  сна</a:t>
            </a:r>
          </a:p>
          <a:p>
            <a:pPr marL="342900" indent="-342900"/>
            <a:r>
              <a:rPr lang="ru-RU" sz="1500" b="1" dirty="0" smtClean="0">
                <a:solidFill>
                  <a:schemeClr val="tx2"/>
                </a:solidFill>
              </a:rPr>
              <a:t>-Важно соблюдать обильный питьевой режим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6314" y="314324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" name="Picture 2" descr="D:\Ирина\презентации\Заболевания жкт у школьников, причины, профилактика\фото\1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285860"/>
            <a:ext cx="4429156" cy="2952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572000" y="4500570"/>
            <a:ext cx="43577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ШКОЛЬНИКАМ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ОЧЕНЬ ВАЖНО ЕСТЬ СУП: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-улучшает пищеварение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- помогает набраться сил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 -быстро усваивается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-повышает аппетит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-регулирует водно-солевой баланс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21" name="Picture 2" descr="D:\Ирина\презентации\Заболевания жкт у школьников, причины, профилактика\фото\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4857760"/>
            <a:ext cx="928694" cy="75667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571968" y="4500570"/>
            <a:ext cx="4429188" cy="2000264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pic>
        <p:nvPicPr>
          <p:cNvPr id="2051" name="Picture 3" descr="D:\Ирина\презентации\Заболевания жкт у школьников, причины, профилактика\фото\Куриный-суп-с-лапшей-по-домашнему-250-гр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82" y="5453196"/>
            <a:ext cx="2112488" cy="1404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714356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ПРОФИЛАКТИКА ЗАБОЛЕВАНИЙ ЖКТ  У ШКОЛЬНИКОВ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285860"/>
            <a:ext cx="3500462" cy="5357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285860"/>
            <a:ext cx="364333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2. РАЗНООБРАЗНЫЙ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СБАЛАНСИРОВАННЫЙ РАЦИОН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ПИТАНИЯ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-включение в рацион продуктов, 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содержащих  белки, жиры, углеводы,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 витамины,  минералы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- употребление мяса, рыбы,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 молочных продуктов, зелени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-самые оптимальные напитки для 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ребенка школьного возраста – вода и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 молоко 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-ежедневное употребление 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 клетчатки (овощи, фрукты, каши)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-ограничение/отказ от газированных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 напитков и «вредных продуктов», 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сладостей, выпечки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-безопасное  питание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(отказ от употребления жареной, 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жирной,  копченой, сладкой, 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солёной еды)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6314" y="314324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D:\Ирина\презентации\Заболевания жкт у школьников, причины, профилактика\фото\STEND-PRAVILNOE-PITANIE-SHKOLNIKOV-110H80-4800RU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1285860"/>
            <a:ext cx="507209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714356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ПРОФИЛАКТИКА ЗАБОЛЕВАНИЙ ЖКТ  У ШКОЛЬНИКОВ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285860"/>
            <a:ext cx="4143404" cy="5357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285860"/>
            <a:ext cx="407196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3. СОБЛЮДЕНИЕ ШКОЛЬНИКАМИ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 ПРАВИЛ  ЛИЧНОЙ ГИГИЕНЫ -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МОЩНОГО ИНСТРУМЕНТА ЗАЩИТЫ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 ОТ БАКТЕРИЙ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-закрепить навык тщательного  мытья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рук с мылом</a:t>
            </a:r>
            <a:r>
              <a:rPr lang="ru-RU" sz="1700" dirty="0" smtClean="0">
                <a:solidFill>
                  <a:schemeClr val="tx2"/>
                </a:solidFill>
              </a:rPr>
              <a:t>(</a:t>
            </a:r>
            <a:r>
              <a:rPr lang="ru-RU" sz="1700" b="1" dirty="0" smtClean="0">
                <a:solidFill>
                  <a:schemeClr val="tx2"/>
                </a:solidFill>
              </a:rPr>
              <a:t> </a:t>
            </a:r>
            <a:r>
              <a:rPr lang="ru-RU" sz="1700" dirty="0" smtClean="0">
                <a:solidFill>
                  <a:schemeClr val="tx2"/>
                </a:solidFill>
              </a:rPr>
              <a:t>после школы,</a:t>
            </a:r>
          </a:p>
          <a:p>
            <a:pPr marL="342900" indent="-342900"/>
            <a:r>
              <a:rPr lang="ru-RU" sz="1700" dirty="0" smtClean="0">
                <a:solidFill>
                  <a:schemeClr val="tx2"/>
                </a:solidFill>
              </a:rPr>
              <a:t>посещения общественных  мест, </a:t>
            </a:r>
          </a:p>
          <a:p>
            <a:pPr marL="342900" indent="-342900"/>
            <a:r>
              <a:rPr lang="ru-RU" sz="1700" dirty="0" smtClean="0">
                <a:solidFill>
                  <a:schemeClr val="tx2"/>
                </a:solidFill>
              </a:rPr>
              <a:t>поездок в транспорте, посещения</a:t>
            </a:r>
          </a:p>
          <a:p>
            <a:pPr marL="342900" indent="-342900"/>
            <a:r>
              <a:rPr lang="ru-RU" sz="1700" dirty="0" smtClean="0">
                <a:solidFill>
                  <a:schemeClr val="tx2"/>
                </a:solidFill>
              </a:rPr>
              <a:t>туалета, перед едой)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-следить за аккуратным видом  и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чистотой ногтей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-закрепить навык ежедневной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гигиены полости рта </a:t>
            </a:r>
            <a:r>
              <a:rPr lang="ru-RU" dirty="0" smtClean="0">
                <a:solidFill>
                  <a:schemeClr val="tx2"/>
                </a:solidFill>
              </a:rPr>
              <a:t>(чистка зубов</a:t>
            </a:r>
          </a:p>
          <a:p>
            <a:pPr marL="342900" indent="-342900"/>
            <a:r>
              <a:rPr lang="ru-RU" dirty="0" smtClean="0">
                <a:solidFill>
                  <a:schemeClr val="tx2"/>
                </a:solidFill>
              </a:rPr>
              <a:t> утром и вечером,  полоскание рта</a:t>
            </a:r>
          </a:p>
          <a:p>
            <a:pPr marL="342900" indent="-342900"/>
            <a:r>
              <a:rPr lang="ru-RU" dirty="0" smtClean="0">
                <a:solidFill>
                  <a:schemeClr val="tx2"/>
                </a:solidFill>
              </a:rPr>
              <a:t> после приема пищи)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-не употреблять в пищу немытые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фрукты и овощи , пить кипяченную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воду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314324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D:\Ирина\презентации\Заболевания жкт у школьников, причины, профилактика\фото\1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285860"/>
            <a:ext cx="4204298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D:\Ирина\презентации\Заболевания жкт у школьников, причины, профилактика\фото\1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143380"/>
            <a:ext cx="4214842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714356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ПРОФИЛАКТИКА ЗАБОЛЕВАНИЙ ЖКТ  У ШКОЛЬНИКОВ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285860"/>
            <a:ext cx="4143404" cy="5357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214423"/>
            <a:ext cx="50720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4. ЗДОРОВЫЙ ОБРАЗ ЖИЗНИ</a:t>
            </a:r>
          </a:p>
          <a:p>
            <a:pPr marL="342900" indent="-342900"/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314324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1571612"/>
            <a:ext cx="40719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-ЗАКАЛИВАНИЕ ОРГАНИЗМА  /УТРЕННЯЯ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 ГИМНАСТИКА</a:t>
            </a:r>
          </a:p>
          <a:p>
            <a:pPr marL="342900" indent="-342900"/>
            <a:endParaRPr lang="ru-RU" sz="1600" b="1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-ДОСТАТОЧНАЯ ДВИГАТЕЛЬНАЯ 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АКТИВНОСТЬ в течение дня</a:t>
            </a:r>
          </a:p>
          <a:p>
            <a:pPr marL="342900" indent="-342900"/>
            <a:endParaRPr lang="ru-RU" sz="1600" b="1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-ПРАВИЛЬНАЯ ОРГАНИЗАЦИЯ 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СВОБОДНОГО ОТ ШКОЛЫ ВРЕМЕНИ 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(ОТДЫХ): спорт, хобби, чтение, прогулки, 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общение и т.д.)</a:t>
            </a:r>
          </a:p>
          <a:p>
            <a:pPr marL="342900" indent="-342900"/>
            <a:endParaRPr lang="ru-RU" sz="1600" b="1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-РАЗНООБРАЗИЕ  ФИЗИЧЕСКОЙ НАГРУЗКИ 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(ходьба, бег, плавание, теннис, езда на 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велосипеде и др.)</a:t>
            </a:r>
          </a:p>
          <a:p>
            <a:pPr marL="342900" indent="-342900"/>
            <a:endParaRPr lang="ru-RU" sz="1600" b="1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-ОТКАЗ ОТ ВРЕДНЫХ ПРИВЫЧЕК И 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ФОРМИРОВАНИЕ СТОЙКОГО 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НЕГАТИВНОГО  ОТНОШЕНИЯ К 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РАЗЛИЧНЫМ ЗАВИСИМОСТЯМ</a:t>
            </a:r>
          </a:p>
          <a:p>
            <a:pPr marL="342900" indent="-342900"/>
            <a:r>
              <a:rPr lang="ru-RU" sz="1600" b="1" dirty="0" smtClean="0">
                <a:solidFill>
                  <a:schemeClr val="tx2"/>
                </a:solidFill>
              </a:rPr>
              <a:t>(в том числе «</a:t>
            </a:r>
            <a:r>
              <a:rPr lang="ru-RU" sz="1600" b="1" dirty="0" err="1" smtClean="0">
                <a:solidFill>
                  <a:schemeClr val="tx2"/>
                </a:solidFill>
              </a:rPr>
              <a:t>игромании</a:t>
            </a:r>
            <a:r>
              <a:rPr lang="ru-RU" sz="1600" b="1" dirty="0" smtClean="0">
                <a:solidFill>
                  <a:schemeClr val="tx2"/>
                </a:solidFill>
              </a:rPr>
              <a:t>»)</a:t>
            </a:r>
            <a:endParaRPr lang="ru-RU" sz="1600" dirty="0"/>
          </a:p>
        </p:txBody>
      </p:sp>
      <p:pic>
        <p:nvPicPr>
          <p:cNvPr id="5122" name="Picture 2" descr="D:\Ирина\презентации\Заболевания жкт у школьников, причины, профилактика\фото\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4286256"/>
            <a:ext cx="4375550" cy="2500314"/>
          </a:xfrm>
          <a:prstGeom prst="rect">
            <a:avLst/>
          </a:prstGeom>
          <a:noFill/>
        </p:spPr>
      </p:pic>
      <p:pic>
        <p:nvPicPr>
          <p:cNvPr id="5123" name="Picture 3" descr="D:\Ирина\презентации\Заболевания жкт у школьников, причины, профилактика\фото\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285860"/>
            <a:ext cx="4357718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429124" y="3571876"/>
            <a:ext cx="43577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СПОРТ И ПОДВИЖНОСТЬ УМЕНЬШАЮТ СТРЕССОВЫЙ КОЭФФИЦИЕНТ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14282" y="4857760"/>
            <a:ext cx="4357718" cy="1857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714356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ПРОФИЛАКТИКА ЗАБОЛЕВАНИЙ ЖКТ  У ШКОЛЬНИКОВ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285860"/>
            <a:ext cx="4357718" cy="3500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285860"/>
            <a:ext cx="4429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5. БЛАГОПРИЯТНЫЙ ПСИХОЛОГИЧЕСКИЙ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 КЛИМАТ В СЕМЬЕ И ДЕТСКО-ШКОЛЬНОМ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 КОЛЛЕКТИВЕ:</a:t>
            </a:r>
          </a:p>
          <a:p>
            <a:pPr marL="342900" indent="-342900"/>
            <a:r>
              <a:rPr lang="ru-RU" sz="1700" b="1" dirty="0" smtClean="0">
                <a:solidFill>
                  <a:schemeClr val="tx2"/>
                </a:solidFill>
              </a:rPr>
              <a:t>-Мотивация в семье вести здоровый </a:t>
            </a:r>
          </a:p>
          <a:p>
            <a:pPr marL="342900" indent="-342900"/>
            <a:r>
              <a:rPr lang="ru-RU" sz="1700" b="1" dirty="0" smtClean="0">
                <a:solidFill>
                  <a:schemeClr val="tx2"/>
                </a:solidFill>
              </a:rPr>
              <a:t>образ жизни</a:t>
            </a:r>
          </a:p>
          <a:p>
            <a:pPr marL="342900" indent="-342900"/>
            <a:endParaRPr lang="ru-RU" sz="1700" b="1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ru-RU" sz="1700" b="1" dirty="0" smtClean="0">
                <a:solidFill>
                  <a:schemeClr val="tx2"/>
                </a:solidFill>
              </a:rPr>
              <a:t>-Снижение </a:t>
            </a:r>
            <a:r>
              <a:rPr lang="ru-RU" sz="1700" b="1" dirty="0" err="1" smtClean="0">
                <a:solidFill>
                  <a:schemeClr val="tx2"/>
                </a:solidFill>
              </a:rPr>
              <a:t>психоэмоциональных</a:t>
            </a:r>
            <a:r>
              <a:rPr lang="ru-RU" sz="1700" b="1" dirty="0" smtClean="0">
                <a:solidFill>
                  <a:schemeClr val="tx2"/>
                </a:solidFill>
              </a:rPr>
              <a:t> </a:t>
            </a:r>
          </a:p>
          <a:p>
            <a:pPr marL="342900" indent="-342900"/>
            <a:r>
              <a:rPr lang="ru-RU" sz="1700" b="1" dirty="0" smtClean="0">
                <a:solidFill>
                  <a:schemeClr val="tx2"/>
                </a:solidFill>
              </a:rPr>
              <a:t>нагрузок, перенапряжения,  стрессовых</a:t>
            </a:r>
          </a:p>
          <a:p>
            <a:pPr marL="342900" indent="-342900"/>
            <a:r>
              <a:rPr lang="ru-RU" sz="1700" b="1" dirty="0" smtClean="0">
                <a:solidFill>
                  <a:schemeClr val="tx2"/>
                </a:solidFill>
              </a:rPr>
              <a:t> ситуаций  в школе и  дома</a:t>
            </a:r>
          </a:p>
          <a:p>
            <a:pPr marL="342900" indent="-342900"/>
            <a:endParaRPr lang="ru-RU" sz="1700" b="1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ru-RU" sz="1700" b="1" dirty="0" smtClean="0">
                <a:solidFill>
                  <a:schemeClr val="tx2"/>
                </a:solidFill>
              </a:rPr>
              <a:t>-Уменьшение (регулирование) </a:t>
            </a:r>
          </a:p>
          <a:p>
            <a:pPr marL="342900" indent="-342900"/>
            <a:r>
              <a:rPr lang="ru-RU" sz="1700" b="1" dirty="0" smtClean="0">
                <a:solidFill>
                  <a:schemeClr val="tx2"/>
                </a:solidFill>
              </a:rPr>
              <a:t>количества  времени,  проведенного с </a:t>
            </a:r>
          </a:p>
          <a:p>
            <a:pPr marL="342900" indent="-342900"/>
            <a:r>
              <a:rPr lang="ru-RU" sz="1700" b="1" dirty="0" err="1" smtClean="0">
                <a:solidFill>
                  <a:schemeClr val="tx2"/>
                </a:solidFill>
              </a:rPr>
              <a:t>гаджетами</a:t>
            </a:r>
            <a:endParaRPr lang="ru-RU" sz="1700" b="1" dirty="0" smtClean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314324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D:\Ирина\презентации\Заболевания жкт у школьников, причины, профилактика\фото\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285860"/>
            <a:ext cx="4264669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14282" y="4786322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500" b="1" dirty="0" smtClean="0">
                <a:solidFill>
                  <a:srgbClr val="C00000"/>
                </a:solidFill>
              </a:rPr>
              <a:t>Чтобы ребенок умел самостоятельно качественно и без труда организовать свой отдых, родителям нужно всемерно расширять его кругозор, воспитывать  так, чтобы он чувствовал себя </a:t>
            </a:r>
            <a:r>
              <a:rPr lang="ru-RU" sz="1500" b="1" dirty="0" err="1" smtClean="0">
                <a:solidFill>
                  <a:srgbClr val="C00000"/>
                </a:solidFill>
              </a:rPr>
              <a:t>самодостаточным</a:t>
            </a:r>
            <a:r>
              <a:rPr lang="ru-RU" sz="1500" b="1" dirty="0" smtClean="0">
                <a:solidFill>
                  <a:srgbClr val="C00000"/>
                </a:solidFill>
              </a:rPr>
              <a:t>, независимым от воли, внимания других. Тогда в свободное время он никогда не будет скучать или тратить его бездарно.</a:t>
            </a:r>
            <a:endParaRPr lang="ru-RU" sz="1500" b="1" dirty="0">
              <a:solidFill>
                <a:srgbClr val="C00000"/>
              </a:solidFill>
            </a:endParaRPr>
          </a:p>
        </p:txBody>
      </p:sp>
      <p:pic>
        <p:nvPicPr>
          <p:cNvPr id="6149" name="Picture 5" descr="D:\Ирина\презентации\Заболевания жкт у школьников, причины, профилактика\фото\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4000504"/>
            <a:ext cx="428628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714356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ПРОФИЛАКТИКА ЗАБОЛЕВАНИЙ ЖКТ  У ШКОЛЬНИКОВ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285860"/>
            <a:ext cx="4286280" cy="2071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214423"/>
            <a:ext cx="42148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6.УЧАСТИЕ ШКОЛЬНЫХ СЛУЖБ,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ПЕДАГОГИЧЕСКИХ РАБОТНИКОВ  В 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УКРЕПЛЕНИИ  ЗДОРОВЬЯ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ОБУЧАЮЩИХСЯ</a:t>
            </a:r>
          </a:p>
          <a:p>
            <a:pPr marL="342900" indent="-342900"/>
            <a:r>
              <a:rPr lang="ru-RU" sz="1600" dirty="0" smtClean="0">
                <a:solidFill>
                  <a:srgbClr val="C00000"/>
                </a:solidFill>
              </a:rPr>
              <a:t>В современных школах действует </a:t>
            </a:r>
          </a:p>
          <a:p>
            <a:pPr marL="342900" indent="-342900"/>
            <a:r>
              <a:rPr lang="ru-RU" sz="1600" dirty="0" smtClean="0">
                <a:solidFill>
                  <a:srgbClr val="C00000"/>
                </a:solidFill>
              </a:rPr>
              <a:t>комплексная  программа  формирования</a:t>
            </a:r>
          </a:p>
          <a:p>
            <a:pPr marL="342900" indent="-342900"/>
            <a:r>
              <a:rPr lang="ru-RU" sz="1600" dirty="0" smtClean="0">
                <a:solidFill>
                  <a:srgbClr val="C00000"/>
                </a:solidFill>
              </a:rPr>
              <a:t>культуры  здорового и  безопасного образа</a:t>
            </a:r>
          </a:p>
          <a:p>
            <a:pPr marL="342900" indent="-342900"/>
            <a:r>
              <a:rPr lang="ru-RU" sz="1600" dirty="0" smtClean="0">
                <a:solidFill>
                  <a:srgbClr val="C00000"/>
                </a:solidFill>
              </a:rPr>
              <a:t>жизни школьников</a:t>
            </a: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314324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3357562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600" b="1" dirty="0" smtClean="0">
                <a:solidFill>
                  <a:schemeClr val="tx2"/>
                </a:solidFill>
              </a:rPr>
              <a:t>Работают службы сопровождения образовательного процесса:</a:t>
            </a:r>
          </a:p>
          <a:p>
            <a:pPr fontAlgn="t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психолого-социально-педагогическая служба</a:t>
            </a:r>
          </a:p>
          <a:p>
            <a:pPr fontAlgn="t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 пришкольные </a:t>
            </a:r>
            <a:r>
              <a:rPr lang="ru-RU" sz="1600" dirty="0" err="1" smtClean="0">
                <a:solidFill>
                  <a:schemeClr val="tx2"/>
                </a:solidFill>
              </a:rPr>
              <a:t>досуговые</a:t>
            </a:r>
            <a:r>
              <a:rPr lang="ru-RU" sz="1600" dirty="0" smtClean="0">
                <a:solidFill>
                  <a:schemeClr val="tx2"/>
                </a:solidFill>
              </a:rPr>
              <a:t>/ физкультурно-оздоровительные центры</a:t>
            </a:r>
          </a:p>
          <a:p>
            <a:pPr fontAlgn="t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 центры внешкольной работы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14876" y="1214422"/>
            <a:ext cx="4143404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dirty="0" smtClean="0">
                <a:solidFill>
                  <a:srgbClr val="C00000"/>
                </a:solidFill>
              </a:rPr>
              <a:t>Направления работы школы по укреплению здоровья школьников</a:t>
            </a:r>
          </a:p>
          <a:p>
            <a:pPr marL="342900" indent="-342900" algn="ctr"/>
            <a:r>
              <a:rPr lang="ru-RU" b="1" dirty="0" smtClean="0">
                <a:solidFill>
                  <a:srgbClr val="C00000"/>
                </a:solidFill>
              </a:rPr>
              <a:t>(в соответствии с ФГОС):</a:t>
            </a:r>
          </a:p>
          <a:p>
            <a:pPr marL="342900" indent="-342900"/>
            <a:r>
              <a:rPr lang="ru-RU" sz="1650" dirty="0" smtClean="0">
                <a:solidFill>
                  <a:schemeClr val="tx2"/>
                </a:solidFill>
              </a:rPr>
              <a:t>-создание условий сохранения здоровья </a:t>
            </a:r>
          </a:p>
          <a:p>
            <a:pPr marL="342900" indent="-342900"/>
            <a:r>
              <a:rPr lang="ru-RU" sz="1650" dirty="0" smtClean="0">
                <a:solidFill>
                  <a:schemeClr val="tx2"/>
                </a:solidFill>
              </a:rPr>
              <a:t>школьников на период их обучения</a:t>
            </a:r>
          </a:p>
          <a:p>
            <a:pPr marL="342900" indent="-342900"/>
            <a:r>
              <a:rPr lang="ru-RU" sz="1650" dirty="0" smtClean="0">
                <a:solidFill>
                  <a:schemeClr val="tx2"/>
                </a:solidFill>
              </a:rPr>
              <a:t>-формирование культуры здорового образа</a:t>
            </a:r>
          </a:p>
          <a:p>
            <a:pPr marL="342900" indent="-342900"/>
            <a:r>
              <a:rPr lang="ru-RU" sz="1650" dirty="0" smtClean="0">
                <a:solidFill>
                  <a:schemeClr val="tx2"/>
                </a:solidFill>
              </a:rPr>
              <a:t> жизни, умений и навыков</a:t>
            </a:r>
          </a:p>
          <a:p>
            <a:pPr marL="342900" indent="-342900"/>
            <a:r>
              <a:rPr lang="ru-RU" sz="1650" dirty="0" smtClean="0">
                <a:solidFill>
                  <a:schemeClr val="tx2"/>
                </a:solidFill>
              </a:rPr>
              <a:t>-профилактика вредных привычек, </a:t>
            </a:r>
          </a:p>
          <a:p>
            <a:pPr marL="342900" indent="-342900"/>
            <a:r>
              <a:rPr lang="ru-RU" sz="1650" dirty="0" smtClean="0">
                <a:solidFill>
                  <a:schemeClr val="tx2"/>
                </a:solidFill>
              </a:rPr>
              <a:t>различных заболеваний</a:t>
            </a:r>
          </a:p>
          <a:p>
            <a:pPr marL="342900" indent="-342900"/>
            <a:r>
              <a:rPr lang="ru-RU" sz="1650" dirty="0" smtClean="0">
                <a:solidFill>
                  <a:schemeClr val="tx2"/>
                </a:solidFill>
              </a:rPr>
              <a:t>-внеклассная спортивная и </a:t>
            </a:r>
            <a:r>
              <a:rPr lang="ru-RU" sz="1650" dirty="0" err="1" smtClean="0">
                <a:solidFill>
                  <a:schemeClr val="tx2"/>
                </a:solidFill>
              </a:rPr>
              <a:t>физкультурно</a:t>
            </a:r>
            <a:r>
              <a:rPr lang="ru-RU" sz="1650" dirty="0" smtClean="0">
                <a:solidFill>
                  <a:schemeClr val="tx2"/>
                </a:solidFill>
              </a:rPr>
              <a:t>-</a:t>
            </a:r>
          </a:p>
          <a:p>
            <a:pPr marL="342900" indent="-342900"/>
            <a:r>
              <a:rPr lang="ru-RU" sz="1650" dirty="0" smtClean="0">
                <a:solidFill>
                  <a:schemeClr val="tx2"/>
                </a:solidFill>
              </a:rPr>
              <a:t> оздоровительная работа</a:t>
            </a:r>
          </a:p>
          <a:p>
            <a:pPr marL="342900" indent="-342900"/>
            <a:r>
              <a:rPr lang="ru-RU" sz="1650" dirty="0" smtClean="0">
                <a:solidFill>
                  <a:schemeClr val="tx2"/>
                </a:solidFill>
              </a:rPr>
              <a:t>-реализация просветительской работы с </a:t>
            </a:r>
          </a:p>
          <a:p>
            <a:pPr marL="342900" indent="-342900"/>
            <a:r>
              <a:rPr lang="ru-RU" sz="1650" dirty="0" smtClean="0">
                <a:solidFill>
                  <a:schemeClr val="tx2"/>
                </a:solidFill>
              </a:rPr>
              <a:t>родителями по вопросам ЗОЖ</a:t>
            </a:r>
          </a:p>
          <a:p>
            <a:pPr marL="342900" indent="-342900"/>
            <a:r>
              <a:rPr lang="ru-RU" sz="1650" dirty="0" smtClean="0">
                <a:solidFill>
                  <a:schemeClr val="tx2"/>
                </a:solidFill>
              </a:rPr>
              <a:t>-формирование комфортной </a:t>
            </a:r>
          </a:p>
          <a:p>
            <a:pPr marL="342900" indent="-342900"/>
            <a:r>
              <a:rPr lang="ru-RU" sz="1650" dirty="0" err="1" smtClean="0">
                <a:solidFill>
                  <a:schemeClr val="tx2"/>
                </a:solidFill>
              </a:rPr>
              <a:t>здоровьесберегающей</a:t>
            </a:r>
            <a:r>
              <a:rPr lang="ru-RU" sz="1650" dirty="0" smtClean="0">
                <a:solidFill>
                  <a:schemeClr val="tx2"/>
                </a:solidFill>
              </a:rPr>
              <a:t> образовательной </a:t>
            </a:r>
          </a:p>
          <a:p>
            <a:pPr marL="342900" indent="-342900"/>
            <a:r>
              <a:rPr lang="ru-RU" sz="1650" dirty="0" smtClean="0">
                <a:solidFill>
                  <a:schemeClr val="tx2"/>
                </a:solidFill>
              </a:rPr>
              <a:t>среды</a:t>
            </a:r>
          </a:p>
          <a:p>
            <a:pPr marL="342900" indent="-342900"/>
            <a:r>
              <a:rPr lang="ru-RU" sz="1650" dirty="0" smtClean="0">
                <a:solidFill>
                  <a:schemeClr val="tx2"/>
                </a:solidFill>
              </a:rPr>
              <a:t>- формирование у школьников </a:t>
            </a:r>
          </a:p>
          <a:p>
            <a:pPr marL="342900" indent="-342900"/>
            <a:r>
              <a:rPr lang="ru-RU" sz="1650" dirty="0" smtClean="0">
                <a:solidFill>
                  <a:schemeClr val="tx2"/>
                </a:solidFill>
              </a:rPr>
              <a:t>представлений о здоровом  питании, </a:t>
            </a:r>
          </a:p>
          <a:p>
            <a:pPr marL="342900" indent="-342900"/>
            <a:r>
              <a:rPr lang="ru-RU" sz="1650" dirty="0" smtClean="0">
                <a:solidFill>
                  <a:schemeClr val="tx2"/>
                </a:solidFill>
              </a:rPr>
              <a:t>полезных продуктах, правильном </a:t>
            </a:r>
          </a:p>
          <a:p>
            <a:pPr marL="342900" indent="-342900"/>
            <a:r>
              <a:rPr lang="ru-RU" sz="1650" dirty="0" smtClean="0">
                <a:solidFill>
                  <a:schemeClr val="tx2"/>
                </a:solidFill>
              </a:rPr>
              <a:t>режиме дня</a:t>
            </a: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429000"/>
            <a:ext cx="4286280" cy="1500198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pic>
        <p:nvPicPr>
          <p:cNvPr id="1027" name="Picture 3" descr="D:\Ирина\презентации\Заболевания жкт у школьников, причины, профилактика\фото\school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5000636"/>
            <a:ext cx="4286280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1500174"/>
            <a:ext cx="4357718" cy="5143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000108"/>
            <a:ext cx="4286280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000108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ОБЩИЕ ПРИЗНАКИ  ЗАБОЛЕВАНИЙ ЖКТ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714488"/>
            <a:ext cx="421484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solidFill>
                  <a:schemeClr val="tx2"/>
                </a:solidFill>
              </a:rPr>
              <a:t>Желудочно-кишечные заболевания</a:t>
            </a:r>
            <a:r>
              <a:rPr lang="ru-RU" dirty="0" smtClean="0">
                <a:solidFill>
                  <a:schemeClr val="tx2"/>
                </a:solidFill>
              </a:rPr>
              <a:t> – это большая группа болезней,</a:t>
            </a:r>
          </a:p>
          <a:p>
            <a:pPr fontAlgn="base"/>
            <a:r>
              <a:rPr lang="ru-RU" dirty="0" smtClean="0">
                <a:solidFill>
                  <a:schemeClr val="tx2"/>
                </a:solidFill>
              </a:rPr>
              <a:t>поражающих желудочно-кишечный тракт</a:t>
            </a:r>
          </a:p>
          <a:p>
            <a:pPr fontAlgn="base"/>
            <a:r>
              <a:rPr lang="ru-RU" b="1" dirty="0" smtClean="0">
                <a:solidFill>
                  <a:schemeClr val="tx2"/>
                </a:solidFill>
              </a:rPr>
              <a:t> Кишечные заболевания у детей имеют </a:t>
            </a:r>
          </a:p>
          <a:p>
            <a:pPr fontAlgn="base"/>
            <a:r>
              <a:rPr lang="ru-RU" b="1" u="sng" dirty="0" smtClean="0">
                <a:solidFill>
                  <a:srgbClr val="C00000"/>
                </a:solidFill>
              </a:rPr>
              <a:t> 2 возрастных пика: в 5-6 лет и в 9-11 лет. </a:t>
            </a:r>
          </a:p>
          <a:p>
            <a:pPr fontAlgn="base"/>
            <a:r>
              <a:rPr lang="ru-RU" b="1" dirty="0" smtClean="0">
                <a:solidFill>
                  <a:schemeClr val="tx2"/>
                </a:solidFill>
              </a:rPr>
              <a:t>Общие признаки пищеварительных патологий: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боль в животе различной интенсивности и локализации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отсутствие аппетита, отказ от еды.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отрыжка  воздухом , изжога.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тошнота и рвота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расстройства стула(понос, запор).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 общая слабость, метеоризм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Кровотечения 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6146" name="Picture 2" descr="D:\Ирина\презентации\Заболевания жкт у школьников, причины, профилактика\фото\shutterstock_1816799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000107"/>
            <a:ext cx="4286280" cy="2858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D:\Ирина\презентации\Заболевания жкт у школьников, причины, профилактика\фото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4000504"/>
            <a:ext cx="4262439" cy="2623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714356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ПРОФИЛАКТИКА ЗАБОЛЕВАНИЙ ЖКТ  У ШКОЛЬНИКОВ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500174"/>
            <a:ext cx="4572032" cy="5143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500174"/>
            <a:ext cx="4572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7. СТРОГОЕ СОБЛЮДЕНИЕ САНИТАРНО-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ГИГИЕНИЧЕСКИХ НОРМ ДОМА, В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 ШКОЛЕ, МЕСТАХ ОБЩЕСТВЕННОГО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 ПОЛЬЗОВАНИЯ, КРУЖКАХ, СЕКЦИЯХ И Т.Д.</a:t>
            </a:r>
          </a:p>
          <a:p>
            <a:pPr marL="342900" indent="-342900"/>
            <a:endParaRPr lang="ru-RU" b="1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-БЕЗОПАСНАЯ ШКОЛЬНАЯ СРЕДА (где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школьники проводят 70%  бодрствования)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должна быть организована  в соответствии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с нормами  Сан </a:t>
            </a:r>
            <a:r>
              <a:rPr lang="ru-RU" b="1" dirty="0" err="1" smtClean="0">
                <a:solidFill>
                  <a:schemeClr val="tx2"/>
                </a:solidFill>
              </a:rPr>
              <a:t>ПиН</a:t>
            </a:r>
            <a:endParaRPr lang="ru-RU" b="1" dirty="0" smtClean="0">
              <a:solidFill>
                <a:schemeClr val="tx2"/>
              </a:solidFill>
            </a:endParaRPr>
          </a:p>
          <a:p>
            <a:pPr marL="342900" indent="-342900"/>
            <a:endParaRPr lang="ru-RU" b="1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-ГИГИЕНИЧЕСКОЕ  ВОСПИТАНИЕ 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ШКОЛЬНИКОВ В УЧЕБНЫХ УЧРЕЖДЕНИЯХ/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ВОВЛЕЧЕНИЕ В ОБЩЕСТВЕННУЮ РАБОТУ по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 охране и  укреплению здоровья,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поддержанию  гигиенического режима в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школе и семье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314324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D:\Ирина\презентации\Заболевания жкт у школьников, причины, профилактика\фото\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285860"/>
            <a:ext cx="3786641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D:\Ирина\презентации\Заболевания жкт у школьников, причины, профилактика\фото\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714752"/>
            <a:ext cx="3786214" cy="2834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4356"/>
            <a:ext cx="7286676" cy="4286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714356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ПРОФИЛАКТИКА ЗАБОЛЕВАНИЙ ЖКТ  У ШКОЛЬНИКОВ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428736"/>
            <a:ext cx="4429156" cy="5429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500174"/>
            <a:ext cx="42862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8. МЕРЫ ИНДИВИДУАЛЬНОЙ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ПРОФИЛАКТИКИ </a:t>
            </a:r>
            <a:r>
              <a:rPr lang="ru-RU" b="1" dirty="0" smtClean="0">
                <a:solidFill>
                  <a:srgbClr val="C00000"/>
                </a:solidFill>
              </a:rPr>
              <a:t>(уровень родительской</a:t>
            </a:r>
          </a:p>
          <a:p>
            <a:pPr marL="342900" indent="-342900"/>
            <a:r>
              <a:rPr lang="ru-RU" b="1" dirty="0" smtClean="0">
                <a:solidFill>
                  <a:srgbClr val="C00000"/>
                </a:solidFill>
              </a:rPr>
              <a:t> ответственности)</a:t>
            </a:r>
            <a:endParaRPr lang="ru-RU" b="1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-Своевременное обследование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школьников у врача- специалиста при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возникновении  неприятных симптомов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заболеваний</a:t>
            </a:r>
          </a:p>
          <a:p>
            <a:pPr marL="342900" indent="-342900"/>
            <a:endParaRPr lang="ru-RU" b="1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-Своевременная терапия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инфекционных, вирусных  заболеваний,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хронических процессов  в организме</a:t>
            </a:r>
          </a:p>
          <a:p>
            <a:pPr marL="342900" indent="-342900"/>
            <a:endParaRPr lang="ru-RU" b="1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-Лечение кариеса  зубов</a:t>
            </a:r>
          </a:p>
          <a:p>
            <a:pPr marL="342900" indent="-342900"/>
            <a:endParaRPr lang="ru-RU" b="1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-Грамотное и обоснованное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применение медикаментов 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(по  назначению врача)</a:t>
            </a:r>
          </a:p>
          <a:p>
            <a:pPr marL="342900" indent="-342900"/>
            <a:endParaRPr lang="ru-RU" b="1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-Отказ от самолечения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6314" y="314324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D:\Ирина\презентации\Заболевания жкт у школьников, причины, профилактика\фото\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428736"/>
            <a:ext cx="4000528" cy="2249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D:\Ирина\презентации\Заболевания жкт у школьников, причины, профилактика\фото\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4000528" cy="2675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7224" y="214290"/>
            <a:ext cx="785818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214290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71604" y="714356"/>
            <a:ext cx="6286544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714356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ПРОФИЛАКТИКА ЗАБОЛЕВАНИЙ ЖКТ  У ШКОЛЬНИКОВ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2844" y="1428736"/>
            <a:ext cx="38576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ЗДОРОВЬЕ ШКОЛЬНИКОВ- ГОСУДАРСТВЕННАЯ ЗАДАЧА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Регулирующие/Контролирующие органы: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Министерство здравоохранения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 Центр медицинской профилактики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 Территориальный фонд обязательного медицинского страхования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 Министерство образования и науки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 Министерство физической культуры и спорта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 Управление образования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 Администрации города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Санэпиднадзор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Роспотребнадзор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 УМВД России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4500570"/>
            <a:ext cx="49292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tx2"/>
                </a:solidFill>
              </a:rPr>
              <a:t>С каким запасом здоровья вступят дети во взрослую жизнь  во многом зависит от эффективности совместной работы органов власти всех уровней, заинтересованных ведомств, институтов гражданского общества, семьи.</a:t>
            </a:r>
            <a:endParaRPr lang="ru-RU" sz="17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4500570"/>
            <a:ext cx="4929222" cy="1714512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pic>
        <p:nvPicPr>
          <p:cNvPr id="3074" name="Picture 2" descr="D:\Ирина\презентации\Заболевания жкт у школьников, причины, профилактика\фото\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9" y="1428736"/>
            <a:ext cx="5000660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вал 36"/>
          <p:cNvSpPr/>
          <p:nvPr/>
        </p:nvSpPr>
        <p:spPr>
          <a:xfrm>
            <a:off x="3857620" y="1357298"/>
            <a:ext cx="2714644" cy="6429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000100" y="1500174"/>
            <a:ext cx="2714644" cy="6429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0" y="2214554"/>
            <a:ext cx="1714480" cy="6429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0" y="3286124"/>
            <a:ext cx="1500198" cy="6429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57158" y="5286388"/>
            <a:ext cx="2714644" cy="8572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357818" y="5929330"/>
            <a:ext cx="2714644" cy="6429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60" y="6072206"/>
            <a:ext cx="154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ГАСТРИТ -60%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3714744" y="2143116"/>
            <a:ext cx="857256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14810" y="1357298"/>
            <a:ext cx="2286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НЕИНФЕКЦИОННЫЙ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КОЛИТ  -1,5%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H="1">
            <a:off x="2285984" y="2285992"/>
            <a:ext cx="857256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57290" y="1500174"/>
            <a:ext cx="2260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ЯЗВЕННАЯ БОЛЕЗНЬ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ЖЕЛУДКА -8%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H="1">
            <a:off x="1664142" y="2764958"/>
            <a:ext cx="639553" cy="6817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2844" y="2285992"/>
            <a:ext cx="1483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ПАНКРЕАТИТ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12%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1071538" y="3930654"/>
            <a:ext cx="857256" cy="698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7158" y="3286124"/>
            <a:ext cx="928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ЗАПОР-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18 %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1785918" y="4786322"/>
            <a:ext cx="428628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2910" y="5286388"/>
            <a:ext cx="2077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ДУОДЕНИТ,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ГАСТРОДУОДЕНИТ-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19%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10800000">
            <a:off x="5857884" y="5214950"/>
            <a:ext cx="714380" cy="42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/>
          <p:nvPr/>
        </p:nvGraphicFramePr>
        <p:xfrm>
          <a:off x="1857356" y="2643182"/>
          <a:ext cx="4857784" cy="327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3" name="Picture 2" descr="D:\Ирина\презентации\Заболевания жкт у школьников, причины, профилактика\фото\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428736"/>
            <a:ext cx="2428875" cy="240982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28596" y="785794"/>
            <a:ext cx="8286808" cy="357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857224" y="78579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ОСНОВНЫЕ ЗАБОЛЕВАНИЯ ОРГАНОВ ПИЩЕВАРЕНИЯ У ШКОЛЬНИКОВ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Ирина\презентации\Заболевания жкт у школьников, причины, профилактика\фото\03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3000372"/>
            <a:ext cx="2357454" cy="1831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7224" y="214290"/>
            <a:ext cx="785818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214290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1214422"/>
            <a:ext cx="4357718" cy="5214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-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282" y="1285860"/>
            <a:ext cx="421484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C00000"/>
                </a:solidFill>
              </a:rPr>
              <a:t>ЗАПОР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500" dirty="0" smtClean="0">
                <a:solidFill>
                  <a:srgbClr val="C00000"/>
                </a:solidFill>
              </a:rPr>
              <a:t>(по данным ВОЗ, не заболевание, а симптом других заболеваний желудочно-кишечного тракта) - замедленное, затруднённое или систематически недостаточное опорожнение кишечника, продолжающееся более двух суток. </a:t>
            </a:r>
          </a:p>
          <a:p>
            <a:r>
              <a:rPr lang="ru-RU" sz="1600" b="1" u="sng" dirty="0" smtClean="0">
                <a:solidFill>
                  <a:schemeClr val="tx2"/>
                </a:solidFill>
              </a:rPr>
              <a:t>ПРИЧИНЫ ВОЗНИКНОВЕНИЯ</a:t>
            </a:r>
          </a:p>
          <a:p>
            <a:r>
              <a:rPr lang="ru-RU" sz="1600" b="1" u="sng" dirty="0" smtClean="0">
                <a:solidFill>
                  <a:srgbClr val="C00000"/>
                </a:solidFill>
              </a:rPr>
              <a:t>-нарушение режима питания </a:t>
            </a:r>
          </a:p>
          <a:p>
            <a:r>
              <a:rPr lang="ru-RU" sz="1600" b="1" u="sng" dirty="0" smtClean="0">
                <a:solidFill>
                  <a:srgbClr val="C00000"/>
                </a:solidFill>
              </a:rPr>
              <a:t>(менее 4-х раз в сутки).</a:t>
            </a:r>
          </a:p>
          <a:p>
            <a:r>
              <a:rPr lang="ru-RU" sz="1600" b="1" u="sng" dirty="0" smtClean="0">
                <a:solidFill>
                  <a:srgbClr val="C00000"/>
                </a:solidFill>
              </a:rPr>
              <a:t>- сбалансированности питания </a:t>
            </a:r>
            <a:r>
              <a:rPr lang="ru-RU" sz="1600" dirty="0" smtClean="0">
                <a:solidFill>
                  <a:schemeClr val="tx2"/>
                </a:solidFill>
              </a:rPr>
              <a:t>(обилие  вредной пищи ,гомогенизированной пищи; малое  количество свежих овощей и фруктов) недостаточное  потребление жидкости, недостаток пищевых волокон в организме,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-низкая физическая активность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побочные действие медикаментов, антибиотиков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психологические проблемы, напряженная эмоциональная атмосфера в семье, школе, стрессы</a:t>
            </a:r>
          </a:p>
        </p:txBody>
      </p:sp>
      <p:pic>
        <p:nvPicPr>
          <p:cNvPr id="2051" name="Picture 3" descr="D:\Ирина\презентации\Заболевания жкт у школьников, причины, профилактика\фото\what-is-it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28802"/>
            <a:ext cx="4288066" cy="414809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596" y="785794"/>
            <a:ext cx="8286808" cy="357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0002" y="785794"/>
            <a:ext cx="86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ХАРАКТЕРИСТИКА ОСНОВНЫХ  ЗАБОЛЕВАНИЙ ОРГАНОВ ПИЩЕВАРЕНИЯ У ШКОЛЬНИКОВ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D:\Ирина\презентации\Заболевания жкт у школьников, причины, профилактика\фото\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2571744"/>
            <a:ext cx="789109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52"/>
            <a:ext cx="9144000" cy="3571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1214422"/>
            <a:ext cx="4357718" cy="5500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056412"/>
            <a:ext cx="4071966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ГАСТРИТ  \ГАСТРОДУОДЕНИТ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– «профессиональная болезнь школьников»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ГАСТРИТ -</a:t>
            </a:r>
            <a:r>
              <a:rPr lang="ru-RU" sz="1600" dirty="0" smtClean="0">
                <a:solidFill>
                  <a:srgbClr val="C00000"/>
                </a:solidFill>
              </a:rPr>
              <a:t>это воспаление слизистого слоя желудка и двенадцатиперстной кишки, протекает с нарушением регенерации, с атрофией эпителиальных клеток и замещением нормальных желез на фиброзную ткань. </a:t>
            </a:r>
          </a:p>
          <a:p>
            <a:r>
              <a:rPr lang="ru-RU" sz="1500" dirty="0" smtClean="0">
                <a:solidFill>
                  <a:schemeClr val="tx2"/>
                </a:solidFill>
              </a:rPr>
              <a:t>При возникновении гастрита пища начинает плохо перевариваться, что приводит к снижению иммунитета, упадку сил и энергии организма.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ПРИЧИНЫ ВОЗНИКНОВЕНИЯ :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-</a:t>
            </a:r>
            <a:r>
              <a:rPr lang="ru-RU" sz="1600" b="1" dirty="0" err="1" smtClean="0">
                <a:solidFill>
                  <a:schemeClr val="tx2"/>
                </a:solidFill>
              </a:rPr>
              <a:t>Хеликобактер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пилори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500" b="1" u="sng" dirty="0" smtClean="0">
                <a:solidFill>
                  <a:schemeClr val="tx2"/>
                </a:solidFill>
              </a:rPr>
              <a:t>бактерия </a:t>
            </a:r>
            <a:r>
              <a:rPr lang="en-US" sz="1500" b="1" u="sng" dirty="0" smtClean="0">
                <a:solidFill>
                  <a:schemeClr val="tx2"/>
                </a:solidFill>
              </a:rPr>
              <a:t>helicobacter pylori</a:t>
            </a:r>
            <a:endParaRPr lang="ru-RU" sz="1500" b="1" u="sng" dirty="0" smtClean="0">
              <a:solidFill>
                <a:schemeClr val="tx2"/>
              </a:solidFill>
            </a:endParaRPr>
          </a:p>
          <a:p>
            <a:r>
              <a:rPr lang="ru-RU" sz="1500" dirty="0" smtClean="0">
                <a:solidFill>
                  <a:schemeClr val="tx2"/>
                </a:solidFill>
              </a:rPr>
              <a:t>(инфекционная этиология)</a:t>
            </a:r>
          </a:p>
          <a:p>
            <a:pPr>
              <a:buFont typeface="Wingdings" pitchFamily="2" charset="2"/>
              <a:buChar char="ü"/>
            </a:pPr>
            <a:r>
              <a:rPr lang="ru-RU" sz="1500" u="sng" dirty="0" smtClean="0">
                <a:solidFill>
                  <a:srgbClr val="C00000"/>
                </a:solidFill>
              </a:rPr>
              <a:t>Неправильное питание</a:t>
            </a:r>
          </a:p>
          <a:p>
            <a:pPr>
              <a:buFont typeface="Wingdings" pitchFamily="2" charset="2"/>
              <a:buChar char="ü"/>
            </a:pPr>
            <a:r>
              <a:rPr lang="ru-RU" sz="1500" u="sng" dirty="0" smtClean="0">
                <a:solidFill>
                  <a:srgbClr val="C00000"/>
                </a:solidFill>
              </a:rPr>
              <a:t>Нарушение пищевого режима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</a:rPr>
              <a:t> Внутренние проблемы — расстройства обмена веществ, соматические патологии, обменные, нервные и эндокринные сбои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</a:rPr>
              <a:t> Аллергические, глистные заболевания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</a:rPr>
              <a:t>Генетическая предрасположенность к заболеваниям ЖКТ</a:t>
            </a:r>
            <a:endParaRPr lang="ru-RU" sz="1600" b="1" dirty="0" smtClean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42918"/>
            <a:ext cx="8286808" cy="357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0002" y="642918"/>
            <a:ext cx="86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ХАРАКТЕРИСТИКА ОСНОВНЫХ  ЗАБОЛЕВАНИЙ ОРГАНОВ ПИЩЕВАРЕНИЯ У ШКОЛЬНИКОВ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6" name="Picture 3" descr="D:\Ирина\презентации\Заболевания жкт у школьников, причины, профилактика\фото\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000108"/>
            <a:ext cx="4143404" cy="2762270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/>
          <p:nvPr/>
        </p:nvCxnSpPr>
        <p:spPr>
          <a:xfrm>
            <a:off x="6000760" y="1357298"/>
            <a:ext cx="642942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715008" y="1714488"/>
            <a:ext cx="1143008" cy="857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0" y="3571876"/>
            <a:ext cx="43577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2"/>
                </a:solidFill>
              </a:rPr>
              <a:t>ХЕЛИКОБАКТЕР ПИЛОРИ </a:t>
            </a:r>
            <a:r>
              <a:rPr lang="ru-RU" sz="1400" dirty="0" smtClean="0">
                <a:solidFill>
                  <a:schemeClr val="tx2"/>
                </a:solidFill>
              </a:rPr>
              <a:t>(</a:t>
            </a:r>
            <a:r>
              <a:rPr lang="ru-RU" sz="1400" dirty="0" err="1" smtClean="0">
                <a:solidFill>
                  <a:schemeClr val="tx2"/>
                </a:solidFill>
              </a:rPr>
              <a:t>Helicobacter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pylori</a:t>
            </a:r>
            <a:r>
              <a:rPr lang="ru-RU" sz="1400" dirty="0" smtClean="0">
                <a:solidFill>
                  <a:schemeClr val="tx2"/>
                </a:solidFill>
              </a:rPr>
              <a:t>) – разновидность грамотрицательных патогенных бактерий, имеющая форму спирали и обитающая в слизистых оболочках желудочных стенок и начальных отделов кишечника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err="1" smtClean="0">
                <a:solidFill>
                  <a:schemeClr val="tx2"/>
                </a:solidFill>
              </a:rPr>
              <a:t>Helicobacter</a:t>
            </a:r>
            <a:r>
              <a:rPr lang="ru-RU" sz="1400" dirty="0" smtClean="0">
                <a:solidFill>
                  <a:schemeClr val="tx2"/>
                </a:solidFill>
              </a:rPr>
              <a:t> </a:t>
            </a:r>
            <a:r>
              <a:rPr lang="ru-RU" sz="1400" b="1" dirty="0" err="1" smtClean="0">
                <a:solidFill>
                  <a:schemeClr val="tx2"/>
                </a:solidFill>
              </a:rPr>
              <a:t>рylori</a:t>
            </a:r>
            <a:r>
              <a:rPr lang="ru-RU" sz="1400" dirty="0" smtClean="0">
                <a:solidFill>
                  <a:schemeClr val="tx2"/>
                </a:solidFill>
              </a:rPr>
              <a:t> способна приводить к развитию множества заболеваний ЖКТ(размножаясь, она вызывает раздражение его слизистых оболочек и, как следствие, воспалительные процессы)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err="1" smtClean="0">
                <a:solidFill>
                  <a:schemeClr val="tx2"/>
                </a:solidFill>
              </a:rPr>
              <a:t>Helicobacter</a:t>
            </a:r>
            <a:r>
              <a:rPr lang="ru-RU" sz="1400" dirty="0" smtClean="0">
                <a:solidFill>
                  <a:schemeClr val="tx2"/>
                </a:solidFill>
              </a:rPr>
              <a:t> </a:t>
            </a:r>
            <a:r>
              <a:rPr lang="ru-RU" sz="1400" b="1" dirty="0" err="1" smtClean="0">
                <a:solidFill>
                  <a:schemeClr val="tx2"/>
                </a:solidFill>
              </a:rPr>
              <a:t>рylori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можно получить через поцелуй близких, посуду и даже рукопожатие.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</a:rPr>
              <a:t> Бактерия не дает о себе знать  несколько лет, но постепенно </a:t>
            </a:r>
            <a:r>
              <a:rPr lang="ru-RU" sz="1400" b="1" dirty="0" smtClean="0">
                <a:solidFill>
                  <a:schemeClr val="tx2"/>
                </a:solidFill>
              </a:rPr>
              <a:t>провоцирует воспалительные процессы в слизистых оболочках желудка</a:t>
            </a:r>
            <a:endParaRPr lang="ru-RU" sz="1400" b="1" dirty="0">
              <a:solidFill>
                <a:schemeClr val="tx2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2857488" y="4286256"/>
            <a:ext cx="571504" cy="7143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3571868" y="3714752"/>
            <a:ext cx="928694" cy="8572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9" name="Picture 7" descr="D:\Ирина\презентации\Заболевания жкт у школьников, причины, профилактика\фото\4152555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4000504"/>
            <a:ext cx="968568" cy="741364"/>
          </a:xfrm>
          <a:prstGeom prst="rect">
            <a:avLst/>
          </a:prstGeom>
          <a:noFill/>
        </p:spPr>
      </p:pic>
      <p:pic>
        <p:nvPicPr>
          <p:cNvPr id="3080" name="Picture 8" descr="D:\Ирина\презентации\Заболевания жкт у школьников, причины, профилактика\фото\84883534 (1)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620957">
            <a:off x="8297556" y="3455351"/>
            <a:ext cx="779976" cy="584982"/>
          </a:xfrm>
          <a:prstGeom prst="rect">
            <a:avLst/>
          </a:prstGeom>
          <a:noFill/>
        </p:spPr>
      </p:pic>
      <p:pic>
        <p:nvPicPr>
          <p:cNvPr id="23" name="Picture 2" descr="D:\Ирина\презентации\Заболевания жкт у школьников, причины, профилактика\фото\2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4857760"/>
            <a:ext cx="714380" cy="582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429124" y="5214950"/>
            <a:ext cx="4429156" cy="142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9144000" cy="3571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1214422"/>
            <a:ext cx="4143404" cy="4500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1285860"/>
            <a:ext cx="4000528" cy="4357718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285860"/>
            <a:ext cx="407196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СИМПТОМЫ ГАСТРИТА /ГАСТРОДУОДЕНИТА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 ШКОЛЬНОМ ВОЗРАСТЕ: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-дискомфорт в области желудка,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потеря аппетита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-быстрое насыщение и переполнение желудка во время приема пищи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-снижение аппетита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-изжога, постоянная отрыжка, боли в животе.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-повышенная утомляемость, сонливость, раздражительность.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-непереносимость физических нагрузок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-синяки под глазами, бледность.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-неустойчивость стула</a:t>
            </a:r>
            <a:endParaRPr lang="ru-RU" sz="1600" b="1" dirty="0" smtClean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42918"/>
            <a:ext cx="8286808" cy="357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0002" y="642918"/>
            <a:ext cx="86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ХАРАКТЕРИСТИКА ОСНОВНЫХ  ЗАБОЛЕВАНИЙ ОРГАНОВ ПИЩЕВАРЕНИЯ У ШКОЛЬНИКОВ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Ирина\презентации\Заболевания жкт у школьников, причины, профилактика\фото\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214422"/>
            <a:ext cx="4143404" cy="2532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42844" y="5857892"/>
            <a:ext cx="4143404" cy="857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5857892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Если гастрит у школьника не лечить, может дойти до осложнений, например,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появления эрозии и даже язвы желудка. 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9124" y="3857628"/>
            <a:ext cx="450059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ЯЗВЕННАЯ БОЛЕЗНЬ- </a:t>
            </a:r>
            <a:r>
              <a:rPr lang="ru-RU" sz="1400" b="1" dirty="0" smtClean="0">
                <a:solidFill>
                  <a:schemeClr val="tx2"/>
                </a:solidFill>
              </a:rPr>
              <a:t>следствие запущенного гастрита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-хронически протекающее заболевание, при котором образуются язвы в слизистой оболочке желудка или двенадцатиперстной кишки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-характерна склонность к прогрессированию и развитию различных осложнений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D:\Ирина\презентации\Заболевания жкт у школьников, причины, профилактика\фото\язв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50859" y="5214950"/>
            <a:ext cx="2178859" cy="145257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786578" y="6357958"/>
            <a:ext cx="92869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Ирина\презентации\Заболевания жкт у школьников, причины, профилактика\фото\язв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5214950"/>
            <a:ext cx="1785950" cy="141644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429124" y="3857628"/>
            <a:ext cx="4500594" cy="2857520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42844" y="1357298"/>
            <a:ext cx="4357718" cy="5357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1428736"/>
            <a:ext cx="4214842" cy="5214974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282" y="1428736"/>
            <a:ext cx="41434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ЭНТЕРОКОЛИТ</a:t>
            </a:r>
            <a:r>
              <a:rPr lang="ru-RU" sz="1600" dirty="0" smtClean="0">
                <a:solidFill>
                  <a:srgbClr val="C00000"/>
                </a:solidFill>
              </a:rPr>
              <a:t> - </a:t>
            </a:r>
            <a:r>
              <a:rPr lang="ru-RU" sz="1600" b="1" dirty="0" smtClean="0">
                <a:solidFill>
                  <a:srgbClr val="C00000"/>
                </a:solidFill>
              </a:rPr>
              <a:t>одновременное воспаление тонкого и толстого кишечника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</a:rPr>
              <a:t>ЭНТЕРИТ</a:t>
            </a:r>
            <a:r>
              <a:rPr lang="ru-RU" sz="1600" dirty="0" smtClean="0">
                <a:solidFill>
                  <a:srgbClr val="C00000"/>
                </a:solidFill>
              </a:rPr>
              <a:t> - воспаление тонкого кишечника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</a:rPr>
              <a:t>КОЛИТ</a:t>
            </a:r>
            <a:r>
              <a:rPr lang="ru-RU" sz="1600" dirty="0" smtClean="0">
                <a:solidFill>
                  <a:srgbClr val="C00000"/>
                </a:solidFill>
              </a:rPr>
              <a:t>- воспаление толстого кишечника </a:t>
            </a:r>
            <a:r>
              <a:rPr lang="ru-RU" sz="1600" b="1" dirty="0" smtClean="0">
                <a:solidFill>
                  <a:schemeClr val="tx2"/>
                </a:solidFill>
              </a:rPr>
              <a:t>ПРИЧИНЫ ВОЗНИКНОВЕНИЯ: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после перенесенных острых инфекционных желудочно-кишечных заболеваний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вследствие нарушения питания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 злоупотребления острой пищей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 лекарственной интоксикации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пищевой аллергии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СИМПТОМАТИКА: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частые болезненные или неустойчивые испражнения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метеоризм, спазмы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боли, общая слабость, отсутствие аппетита </a:t>
            </a:r>
            <a:r>
              <a:rPr lang="ru-RU" sz="1600" dirty="0" smtClean="0">
                <a:solidFill>
                  <a:srgbClr val="C00000"/>
                </a:solidFill>
              </a:rPr>
              <a:t>Промедление лечения может привести к катастрофическим изменениям слизистой оболочной и нарушению функций кишечника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785794"/>
            <a:ext cx="8286808" cy="357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785794"/>
            <a:ext cx="86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ХАРАКТЕРИСТИКА ОСНОВНЫХ  ЗАБОЛЕВАНИЙ ОРГАНОВ ПИЩЕВАРЕНИЯ У ШКОЛЬНИКОВ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Ирина\презентации\Заболевания жкт у школьников, причины, профилактика\фото\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1" y="4429132"/>
            <a:ext cx="4411974" cy="2143140"/>
          </a:xfrm>
          <a:prstGeom prst="rect">
            <a:avLst/>
          </a:prstGeom>
          <a:noFill/>
        </p:spPr>
      </p:pic>
      <p:pic>
        <p:nvPicPr>
          <p:cNvPr id="7171" name="Picture 3" descr="D:\Ирина\презентации\Заболевания жкт у школьников, причины, профилактика\фото\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357298"/>
            <a:ext cx="4286280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 descr="D:\Ирина\презентации\Заболевания жкт у школьников, причины, профилактика\фото\2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3214686"/>
            <a:ext cx="789109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42844" y="1214422"/>
            <a:ext cx="4357718" cy="5500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9144000" cy="42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14285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ЗАБОЛЕВАНИЯ ЖЕЛУДОЧНО-КИШЕЧНОГО ТРАКТА У ШКОЛЬНИКОВ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5715016"/>
            <a:ext cx="4143404" cy="100013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785794"/>
            <a:ext cx="8286808" cy="357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785794"/>
            <a:ext cx="86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ХАРАКТЕРИСТИКА ОСНОВНЫХ  ЗАБОЛЕВАНИЙ ОРГАНОВ ПИЩЕВАРЕНИЯ У ШКОЛЬНИКОВ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285860"/>
            <a:ext cx="42862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ДИСКЕНЕЗИЯ ЖЕЛЧЕВЫВОДЯЩИХ ПУТЕЙ- </a:t>
            </a:r>
            <a:r>
              <a:rPr lang="ru-RU" sz="1600" dirty="0" smtClean="0">
                <a:solidFill>
                  <a:srgbClr val="C00000"/>
                </a:solidFill>
              </a:rPr>
              <a:t>изменение тонуса и моторики желчевыводящей системы, нарушающее полноценный отток желчи в двенадцатиперстную кишку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ПРИЧИНЫ ВОЗНИКНОВЕНИЯ: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-особенности строения</a:t>
            </a:r>
          </a:p>
          <a:p>
            <a:pPr>
              <a:buFontTx/>
              <a:buChar char="-"/>
            </a:pPr>
            <a:r>
              <a:rPr lang="ru-RU" sz="1600" b="1" u="sng" dirty="0" smtClean="0">
                <a:solidFill>
                  <a:srgbClr val="C00000"/>
                </a:solidFill>
              </a:rPr>
              <a:t>длительное нарушение режима питания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на фоне других пищевых заболеваний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-на фоне эмоциональных нагрузок, стрессов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-генетическая предрасположенность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-кишечные инфекции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</a:t>
            </a:r>
            <a:r>
              <a:rPr lang="ru-RU" sz="1600" dirty="0" err="1" smtClean="0">
                <a:solidFill>
                  <a:schemeClr val="tx2"/>
                </a:solidFill>
              </a:rPr>
              <a:t>вегето-сосудистая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дистония</a:t>
            </a:r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-лишний вес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-малоподвижный образ жизни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СИМПТОМЫ: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боль в области правого подреберья,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желчного пузыря и желчных протоков 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в правом подреберье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постоянное чувство тошноты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</a:rPr>
              <a:t>расстройства пищеварительной системы</a:t>
            </a:r>
            <a:endParaRPr lang="ru-RU" sz="1600" b="1" dirty="0" smtClean="0">
              <a:solidFill>
                <a:schemeClr val="tx2"/>
              </a:solidFill>
            </a:endParaRPr>
          </a:p>
        </p:txBody>
      </p:sp>
      <p:pic>
        <p:nvPicPr>
          <p:cNvPr id="8194" name="Picture 2" descr="D:\Ирина\презентации\Заболевания жкт у школьников, причины, профилактика\фото\1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214422"/>
            <a:ext cx="4143405" cy="24288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14876" y="5715016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 детской  гастроэнтерологии </a:t>
            </a:r>
            <a:r>
              <a:rPr lang="ru-RU" sz="1400" b="1" dirty="0" err="1" smtClean="0">
                <a:solidFill>
                  <a:srgbClr val="C00000"/>
                </a:solidFill>
              </a:rPr>
              <a:t>дисфункциональные</a:t>
            </a:r>
            <a:r>
              <a:rPr lang="ru-RU" sz="1400" b="1" dirty="0" smtClean="0">
                <a:solidFill>
                  <a:srgbClr val="C00000"/>
                </a:solidFill>
              </a:rPr>
              <a:t> расстройства желчевыводящей системы выявляются у 70-90 % детей, страдающих заболеваниями органов пищеварения.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14" name="Picture 2" descr="D:\Ирина\презентации\Заболевания жкт у школьников, причины, профилактика\фото\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2214554"/>
            <a:ext cx="789109" cy="642942"/>
          </a:xfrm>
          <a:prstGeom prst="rect">
            <a:avLst/>
          </a:prstGeom>
          <a:noFill/>
        </p:spPr>
      </p:pic>
      <p:pic>
        <p:nvPicPr>
          <p:cNvPr id="5122" name="Picture 2" descr="D:\Ирина\презентации\Заболевания жкт у школьников, причины, профилактика\фото\disk_gp_child_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714752"/>
            <a:ext cx="414340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4978</TotalTime>
  <Words>2740</Words>
  <PresentationFormat>Экран (4:3)</PresentationFormat>
  <Paragraphs>515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Тема доклада: «Заболевания желудочно-кишечного тракта у школьников: причины, методы профилактики»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528</cp:revision>
  <dcterms:created xsi:type="dcterms:W3CDTF">2019-01-17T08:05:10Z</dcterms:created>
  <dcterms:modified xsi:type="dcterms:W3CDTF">2019-03-23T06:42:57Z</dcterms:modified>
</cp:coreProperties>
</file>